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2"/>
  </p:notesMasterIdLst>
  <p:sldIdLst>
    <p:sldId id="256" r:id="rId2"/>
    <p:sldId id="261" r:id="rId3"/>
    <p:sldId id="271" r:id="rId4"/>
    <p:sldId id="272" r:id="rId5"/>
    <p:sldId id="277" r:id="rId6"/>
    <p:sldId id="257" r:id="rId7"/>
    <p:sldId id="273" r:id="rId8"/>
    <p:sldId id="282" r:id="rId9"/>
    <p:sldId id="289" r:id="rId10"/>
    <p:sldId id="288" r:id="rId11"/>
    <p:sldId id="260" r:id="rId12"/>
    <p:sldId id="264" r:id="rId13"/>
    <p:sldId id="265" r:id="rId14"/>
    <p:sldId id="266" r:id="rId15"/>
    <p:sldId id="267" r:id="rId16"/>
    <p:sldId id="279" r:id="rId17"/>
    <p:sldId id="286" r:id="rId18"/>
    <p:sldId id="274" r:id="rId19"/>
    <p:sldId id="275" r:id="rId20"/>
    <p:sldId id="283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75" autoAdjust="0"/>
  </p:normalViewPr>
  <p:slideViewPr>
    <p:cSldViewPr>
      <p:cViewPr varScale="1">
        <p:scale>
          <a:sx n="57" d="100"/>
          <a:sy n="5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25F87-06CE-4102-A328-9BD27F4D69FB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01C7D8F1-D216-492F-850C-D171E42653D3}">
      <dgm:prSet phldrT="[Text]"/>
      <dgm:spPr/>
      <dgm:t>
        <a:bodyPr/>
        <a:lstStyle/>
        <a:p>
          <a:r>
            <a:rPr lang="es-CL" dirty="0" smtClean="0"/>
            <a:t>Información del sistema de compras públicas</a:t>
          </a:r>
          <a:endParaRPr lang="es-CL" dirty="0"/>
        </a:p>
      </dgm:t>
    </dgm:pt>
    <dgm:pt modelId="{0B9022FA-D94F-474F-BAF2-4A84A44F5183}" type="parTrans" cxnId="{0DCF7C8D-E742-4E08-BD23-4E6D2EF69A79}">
      <dgm:prSet/>
      <dgm:spPr/>
      <dgm:t>
        <a:bodyPr/>
        <a:lstStyle/>
        <a:p>
          <a:endParaRPr lang="es-CL"/>
        </a:p>
      </dgm:t>
    </dgm:pt>
    <dgm:pt modelId="{3FAB016E-2781-4DFC-8FE5-836FB1231BD8}" type="sibTrans" cxnId="{0DCF7C8D-E742-4E08-BD23-4E6D2EF69A79}">
      <dgm:prSet/>
      <dgm:spPr/>
      <dgm:t>
        <a:bodyPr/>
        <a:lstStyle/>
        <a:p>
          <a:endParaRPr lang="es-CL"/>
        </a:p>
      </dgm:t>
    </dgm:pt>
    <dgm:pt modelId="{294083F1-25E1-42B3-811D-2564F3561D3D}">
      <dgm:prSet phldrT="[Text]"/>
      <dgm:spPr/>
      <dgm:t>
        <a:bodyPr/>
        <a:lstStyle/>
        <a:p>
          <a:r>
            <a:rPr lang="es-CL" dirty="0" smtClean="0"/>
            <a:t>Información de oportunidades de negocio</a:t>
          </a:r>
          <a:endParaRPr lang="es-CL" dirty="0"/>
        </a:p>
      </dgm:t>
    </dgm:pt>
    <dgm:pt modelId="{0AA3C7A5-3514-47E8-BECC-3174FFB62407}" type="parTrans" cxnId="{8E95EF10-ADB7-44AC-9DA0-5008E105E237}">
      <dgm:prSet/>
      <dgm:spPr/>
      <dgm:t>
        <a:bodyPr/>
        <a:lstStyle/>
        <a:p>
          <a:endParaRPr lang="es-CL"/>
        </a:p>
      </dgm:t>
    </dgm:pt>
    <dgm:pt modelId="{6AA358E8-0228-468F-ACFA-04B50FD26157}" type="sibTrans" cxnId="{8E95EF10-ADB7-44AC-9DA0-5008E105E237}">
      <dgm:prSet/>
      <dgm:spPr/>
      <dgm:t>
        <a:bodyPr/>
        <a:lstStyle/>
        <a:p>
          <a:endParaRPr lang="es-CL"/>
        </a:p>
      </dgm:t>
    </dgm:pt>
    <dgm:pt modelId="{E0F831B4-98BD-4905-B377-2C9D80D4BD0F}">
      <dgm:prSet phldrT="[Text]"/>
      <dgm:spPr/>
      <dgm:t>
        <a:bodyPr/>
        <a:lstStyle/>
        <a:p>
          <a:r>
            <a:rPr lang="es-CL" dirty="0" smtClean="0"/>
            <a:t>Presentación de ofertas en línea</a:t>
          </a:r>
          <a:endParaRPr lang="es-CL" dirty="0"/>
        </a:p>
      </dgm:t>
    </dgm:pt>
    <dgm:pt modelId="{78FCABAB-46E3-4E32-91DF-5E2D8F5681CE}" type="parTrans" cxnId="{367EA645-A5DA-45F6-928D-47DF044F08B9}">
      <dgm:prSet/>
      <dgm:spPr/>
      <dgm:t>
        <a:bodyPr/>
        <a:lstStyle/>
        <a:p>
          <a:endParaRPr lang="es-CL"/>
        </a:p>
      </dgm:t>
    </dgm:pt>
    <dgm:pt modelId="{1B019C87-0261-4E64-879B-125A32897FF2}" type="sibTrans" cxnId="{367EA645-A5DA-45F6-928D-47DF044F08B9}">
      <dgm:prSet/>
      <dgm:spPr/>
      <dgm:t>
        <a:bodyPr/>
        <a:lstStyle/>
        <a:p>
          <a:endParaRPr lang="es-CL"/>
        </a:p>
      </dgm:t>
    </dgm:pt>
    <dgm:pt modelId="{22D9B7E2-179A-47F6-95A9-B85D3FD7F576}">
      <dgm:prSet phldrT="[Text]"/>
      <dgm:spPr/>
      <dgm:t>
        <a:bodyPr/>
        <a:lstStyle/>
        <a:p>
          <a:r>
            <a:rPr lang="es-CL" dirty="0" smtClean="0"/>
            <a:t>Sistema transaccional</a:t>
          </a:r>
          <a:endParaRPr lang="es-CL" dirty="0"/>
        </a:p>
      </dgm:t>
    </dgm:pt>
    <dgm:pt modelId="{8733DE82-B089-4A45-AF09-E52BC8C41640}" type="parTrans" cxnId="{07BB237D-DBE9-4196-B535-DF26E0204080}">
      <dgm:prSet/>
      <dgm:spPr/>
      <dgm:t>
        <a:bodyPr/>
        <a:lstStyle/>
        <a:p>
          <a:endParaRPr lang="es-CL"/>
        </a:p>
      </dgm:t>
    </dgm:pt>
    <dgm:pt modelId="{0F46D3B9-5016-4C7C-9DB1-2C1E0B6A0C78}" type="sibTrans" cxnId="{07BB237D-DBE9-4196-B535-DF26E0204080}">
      <dgm:prSet/>
      <dgm:spPr/>
      <dgm:t>
        <a:bodyPr/>
        <a:lstStyle/>
        <a:p>
          <a:endParaRPr lang="es-CL"/>
        </a:p>
      </dgm:t>
    </dgm:pt>
    <dgm:pt modelId="{C2C8C1DB-C1E3-43AA-8212-75B4792A497D}" type="pres">
      <dgm:prSet presAssocID="{D1B25F87-06CE-4102-A328-9BD27F4D69FB}" presName="CompostProcess" presStyleCnt="0">
        <dgm:presLayoutVars>
          <dgm:dir/>
          <dgm:resizeHandles val="exact"/>
        </dgm:presLayoutVars>
      </dgm:prSet>
      <dgm:spPr/>
    </dgm:pt>
    <dgm:pt modelId="{00CDA6DE-2B5E-4B57-BF6E-261723C3C506}" type="pres">
      <dgm:prSet presAssocID="{D1B25F87-06CE-4102-A328-9BD27F4D69FB}" presName="arrow" presStyleLbl="bgShp" presStyleIdx="0" presStyleCnt="1"/>
      <dgm:spPr/>
    </dgm:pt>
    <dgm:pt modelId="{823EDFFD-65F8-4703-9436-F2F567489C46}" type="pres">
      <dgm:prSet presAssocID="{D1B25F87-06CE-4102-A328-9BD27F4D69FB}" presName="linearProcess" presStyleCnt="0"/>
      <dgm:spPr/>
    </dgm:pt>
    <dgm:pt modelId="{0064CC12-A777-4FF0-8584-D29040C7F5FE}" type="pres">
      <dgm:prSet presAssocID="{01C7D8F1-D216-492F-850C-D171E42653D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1D57C8E-4A3E-4E1C-8086-DA127A8173A0}" type="pres">
      <dgm:prSet presAssocID="{3FAB016E-2781-4DFC-8FE5-836FB1231BD8}" presName="sibTrans" presStyleCnt="0"/>
      <dgm:spPr/>
    </dgm:pt>
    <dgm:pt modelId="{31835020-1C56-4F0B-A742-CBC109E77B0E}" type="pres">
      <dgm:prSet presAssocID="{294083F1-25E1-42B3-811D-2564F3561D3D}" presName="textNode" presStyleLbl="node1" presStyleIdx="1" presStyleCnt="4">
        <dgm:presLayoutVars>
          <dgm:bulletEnabled val="1"/>
        </dgm:presLayoutVars>
      </dgm:prSet>
      <dgm:spPr/>
    </dgm:pt>
    <dgm:pt modelId="{93C8788E-10EC-4270-9140-F28A28F50726}" type="pres">
      <dgm:prSet presAssocID="{6AA358E8-0228-468F-ACFA-04B50FD26157}" presName="sibTrans" presStyleCnt="0"/>
      <dgm:spPr/>
    </dgm:pt>
    <dgm:pt modelId="{B708C1A0-4590-4172-86F6-11BA4ED7BBBF}" type="pres">
      <dgm:prSet presAssocID="{E0F831B4-98BD-4905-B377-2C9D80D4BD0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AF491B5-0F55-4C83-9642-713FA5673C92}" type="pres">
      <dgm:prSet presAssocID="{1B019C87-0261-4E64-879B-125A32897FF2}" presName="sibTrans" presStyleCnt="0"/>
      <dgm:spPr/>
    </dgm:pt>
    <dgm:pt modelId="{EED6F8CF-E0AE-40A8-90F3-221DE83FD053}" type="pres">
      <dgm:prSet presAssocID="{22D9B7E2-179A-47F6-95A9-B85D3FD7F57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D1BB63-2494-462D-A778-92E20580AF23}" type="presOf" srcId="{D1B25F87-06CE-4102-A328-9BD27F4D69FB}" destId="{C2C8C1DB-C1E3-43AA-8212-75B4792A497D}" srcOrd="0" destOrd="0" presId="urn:microsoft.com/office/officeart/2005/8/layout/hProcess9"/>
    <dgm:cxn modelId="{20D2CEB7-E61C-4D2D-B618-5CE99AF2E834}" type="presOf" srcId="{01C7D8F1-D216-492F-850C-D171E42653D3}" destId="{0064CC12-A777-4FF0-8584-D29040C7F5FE}" srcOrd="0" destOrd="0" presId="urn:microsoft.com/office/officeart/2005/8/layout/hProcess9"/>
    <dgm:cxn modelId="{0DCF7C8D-E742-4E08-BD23-4E6D2EF69A79}" srcId="{D1B25F87-06CE-4102-A328-9BD27F4D69FB}" destId="{01C7D8F1-D216-492F-850C-D171E42653D3}" srcOrd="0" destOrd="0" parTransId="{0B9022FA-D94F-474F-BAF2-4A84A44F5183}" sibTransId="{3FAB016E-2781-4DFC-8FE5-836FB1231BD8}"/>
    <dgm:cxn modelId="{07BB237D-DBE9-4196-B535-DF26E0204080}" srcId="{D1B25F87-06CE-4102-A328-9BD27F4D69FB}" destId="{22D9B7E2-179A-47F6-95A9-B85D3FD7F576}" srcOrd="3" destOrd="0" parTransId="{8733DE82-B089-4A45-AF09-E52BC8C41640}" sibTransId="{0F46D3B9-5016-4C7C-9DB1-2C1E0B6A0C78}"/>
    <dgm:cxn modelId="{367EA645-A5DA-45F6-928D-47DF044F08B9}" srcId="{D1B25F87-06CE-4102-A328-9BD27F4D69FB}" destId="{E0F831B4-98BD-4905-B377-2C9D80D4BD0F}" srcOrd="2" destOrd="0" parTransId="{78FCABAB-46E3-4E32-91DF-5E2D8F5681CE}" sibTransId="{1B019C87-0261-4E64-879B-125A32897FF2}"/>
    <dgm:cxn modelId="{D0E2F03E-91BF-464D-B064-59513C5ADB0D}" type="presOf" srcId="{22D9B7E2-179A-47F6-95A9-B85D3FD7F576}" destId="{EED6F8CF-E0AE-40A8-90F3-221DE83FD053}" srcOrd="0" destOrd="0" presId="urn:microsoft.com/office/officeart/2005/8/layout/hProcess9"/>
    <dgm:cxn modelId="{E1E68333-0FFD-4D37-A4F6-287A45B0F58C}" type="presOf" srcId="{E0F831B4-98BD-4905-B377-2C9D80D4BD0F}" destId="{B708C1A0-4590-4172-86F6-11BA4ED7BBBF}" srcOrd="0" destOrd="0" presId="urn:microsoft.com/office/officeart/2005/8/layout/hProcess9"/>
    <dgm:cxn modelId="{8E95EF10-ADB7-44AC-9DA0-5008E105E237}" srcId="{D1B25F87-06CE-4102-A328-9BD27F4D69FB}" destId="{294083F1-25E1-42B3-811D-2564F3561D3D}" srcOrd="1" destOrd="0" parTransId="{0AA3C7A5-3514-47E8-BECC-3174FFB62407}" sibTransId="{6AA358E8-0228-468F-ACFA-04B50FD26157}"/>
    <dgm:cxn modelId="{8213A5A9-D3ED-4FEF-AD0E-C147A8447A6E}" type="presOf" srcId="{294083F1-25E1-42B3-811D-2564F3561D3D}" destId="{31835020-1C56-4F0B-A742-CBC109E77B0E}" srcOrd="0" destOrd="0" presId="urn:microsoft.com/office/officeart/2005/8/layout/hProcess9"/>
    <dgm:cxn modelId="{E0EC70E4-38E5-4176-A6A1-FC3E00F8C1F9}" type="presParOf" srcId="{C2C8C1DB-C1E3-43AA-8212-75B4792A497D}" destId="{00CDA6DE-2B5E-4B57-BF6E-261723C3C506}" srcOrd="0" destOrd="0" presId="urn:microsoft.com/office/officeart/2005/8/layout/hProcess9"/>
    <dgm:cxn modelId="{1811B932-94F3-4783-B424-AF13B1AA2936}" type="presParOf" srcId="{C2C8C1DB-C1E3-43AA-8212-75B4792A497D}" destId="{823EDFFD-65F8-4703-9436-F2F567489C46}" srcOrd="1" destOrd="0" presId="urn:microsoft.com/office/officeart/2005/8/layout/hProcess9"/>
    <dgm:cxn modelId="{C270AC76-C86F-4A9C-A83D-1FA64CB13447}" type="presParOf" srcId="{823EDFFD-65F8-4703-9436-F2F567489C46}" destId="{0064CC12-A777-4FF0-8584-D29040C7F5FE}" srcOrd="0" destOrd="0" presId="urn:microsoft.com/office/officeart/2005/8/layout/hProcess9"/>
    <dgm:cxn modelId="{BA671824-02AD-40AA-AFBD-F95CAEF72A8F}" type="presParOf" srcId="{823EDFFD-65F8-4703-9436-F2F567489C46}" destId="{91D57C8E-4A3E-4E1C-8086-DA127A8173A0}" srcOrd="1" destOrd="0" presId="urn:microsoft.com/office/officeart/2005/8/layout/hProcess9"/>
    <dgm:cxn modelId="{7D803B8F-4289-4C1A-A855-E691D7FB6754}" type="presParOf" srcId="{823EDFFD-65F8-4703-9436-F2F567489C46}" destId="{31835020-1C56-4F0B-A742-CBC109E77B0E}" srcOrd="2" destOrd="0" presId="urn:microsoft.com/office/officeart/2005/8/layout/hProcess9"/>
    <dgm:cxn modelId="{039C6C13-EB4E-45B5-B988-5AA595DB0A47}" type="presParOf" srcId="{823EDFFD-65F8-4703-9436-F2F567489C46}" destId="{93C8788E-10EC-4270-9140-F28A28F50726}" srcOrd="3" destOrd="0" presId="urn:microsoft.com/office/officeart/2005/8/layout/hProcess9"/>
    <dgm:cxn modelId="{B6D1D452-9840-450A-8E4B-0CF9FA93ECF3}" type="presParOf" srcId="{823EDFFD-65F8-4703-9436-F2F567489C46}" destId="{B708C1A0-4590-4172-86F6-11BA4ED7BBBF}" srcOrd="4" destOrd="0" presId="urn:microsoft.com/office/officeart/2005/8/layout/hProcess9"/>
    <dgm:cxn modelId="{00FBB786-8831-4971-94D2-2DB012108CF4}" type="presParOf" srcId="{823EDFFD-65F8-4703-9436-F2F567489C46}" destId="{2AF491B5-0F55-4C83-9642-713FA5673C92}" srcOrd="5" destOrd="0" presId="urn:microsoft.com/office/officeart/2005/8/layout/hProcess9"/>
    <dgm:cxn modelId="{E52BEC10-2DF9-4E29-A05E-BAA8EF7C1B1A}" type="presParOf" srcId="{823EDFFD-65F8-4703-9436-F2F567489C46}" destId="{EED6F8CF-E0AE-40A8-90F3-221DE83FD05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575E-E538-4BBA-8632-296C94D18725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7CCFE61C-CB93-4AAE-9EC6-92FF2031E27F}">
      <dgm:prSet phldrT="[Text]" custT="1"/>
      <dgm:spPr/>
      <dgm:t>
        <a:bodyPr/>
        <a:lstStyle/>
        <a:p>
          <a:r>
            <a:rPr lang="es-CL" sz="1200" dirty="0" smtClean="0"/>
            <a:t>Planificar</a:t>
          </a:r>
          <a:endParaRPr lang="es-CL" sz="1200" dirty="0"/>
        </a:p>
      </dgm:t>
    </dgm:pt>
    <dgm:pt modelId="{4F4886AE-CA55-46E6-8F8F-AE2F458BF0E5}" type="parTrans" cxnId="{FE8A6217-B918-4B6E-BC25-B94B53166770}">
      <dgm:prSet/>
      <dgm:spPr/>
      <dgm:t>
        <a:bodyPr/>
        <a:lstStyle/>
        <a:p>
          <a:endParaRPr lang="es-CL" sz="1200"/>
        </a:p>
      </dgm:t>
    </dgm:pt>
    <dgm:pt modelId="{2B27EB1B-FCAC-4532-B4A3-A61139D29068}" type="sibTrans" cxnId="{FE8A6217-B918-4B6E-BC25-B94B53166770}">
      <dgm:prSet/>
      <dgm:spPr/>
      <dgm:t>
        <a:bodyPr/>
        <a:lstStyle/>
        <a:p>
          <a:endParaRPr lang="es-CL" sz="1200"/>
        </a:p>
      </dgm:t>
    </dgm:pt>
    <dgm:pt modelId="{8CED1C45-FC78-4506-8013-D5383C00E910}">
      <dgm:prSet custT="1"/>
      <dgm:spPr/>
      <dgm:t>
        <a:bodyPr/>
        <a:lstStyle/>
        <a:p>
          <a:r>
            <a:rPr lang="es-CL" sz="1200" dirty="0" smtClean="0"/>
            <a:t>Diseñar</a:t>
          </a:r>
        </a:p>
      </dgm:t>
    </dgm:pt>
    <dgm:pt modelId="{66CC9E5A-9268-4509-AD45-45272CFD6F3F}" type="parTrans" cxnId="{F581D5AA-0C7C-4C1C-BD66-394ADD11C630}">
      <dgm:prSet/>
      <dgm:spPr/>
      <dgm:t>
        <a:bodyPr/>
        <a:lstStyle/>
        <a:p>
          <a:endParaRPr lang="es-CL" sz="1200"/>
        </a:p>
      </dgm:t>
    </dgm:pt>
    <dgm:pt modelId="{4EBB8AF1-769F-456C-BED9-73D4880BB42A}" type="sibTrans" cxnId="{F581D5AA-0C7C-4C1C-BD66-394ADD11C630}">
      <dgm:prSet/>
      <dgm:spPr/>
      <dgm:t>
        <a:bodyPr/>
        <a:lstStyle/>
        <a:p>
          <a:endParaRPr lang="es-CL" sz="1200"/>
        </a:p>
      </dgm:t>
    </dgm:pt>
    <dgm:pt modelId="{1186058F-4008-4371-A66B-9991FFB17592}">
      <dgm:prSet custT="1"/>
      <dgm:spPr/>
      <dgm:t>
        <a:bodyPr/>
        <a:lstStyle/>
        <a:p>
          <a:r>
            <a:rPr lang="es-CL" sz="1200" dirty="0" smtClean="0"/>
            <a:t>Capacitar</a:t>
          </a:r>
        </a:p>
      </dgm:t>
    </dgm:pt>
    <dgm:pt modelId="{72F4D90D-A137-489A-B9F4-C108F77B36BA}" type="parTrans" cxnId="{3A2C3035-27A7-4EC2-B683-6E186585F343}">
      <dgm:prSet/>
      <dgm:spPr/>
      <dgm:t>
        <a:bodyPr/>
        <a:lstStyle/>
        <a:p>
          <a:endParaRPr lang="es-CL" sz="1200"/>
        </a:p>
      </dgm:t>
    </dgm:pt>
    <dgm:pt modelId="{A73B68D3-F925-4713-9FEE-05B022520BBD}" type="sibTrans" cxnId="{3A2C3035-27A7-4EC2-B683-6E186585F343}">
      <dgm:prSet/>
      <dgm:spPr/>
      <dgm:t>
        <a:bodyPr/>
        <a:lstStyle/>
        <a:p>
          <a:endParaRPr lang="es-CL" sz="1200"/>
        </a:p>
      </dgm:t>
    </dgm:pt>
    <dgm:pt modelId="{21F16303-7B36-4E02-8B84-D96C1BD92696}">
      <dgm:prSet custT="1"/>
      <dgm:spPr/>
      <dgm:t>
        <a:bodyPr/>
        <a:lstStyle/>
        <a:p>
          <a:r>
            <a:rPr lang="es-CL" sz="1200" dirty="0" smtClean="0"/>
            <a:t>Desplegar</a:t>
          </a:r>
        </a:p>
      </dgm:t>
    </dgm:pt>
    <dgm:pt modelId="{B7DAE74F-12A4-4E99-9EEF-C78604C7AD51}" type="parTrans" cxnId="{98660B4A-9B9D-48E3-898E-0006FFB2E511}">
      <dgm:prSet/>
      <dgm:spPr/>
      <dgm:t>
        <a:bodyPr/>
        <a:lstStyle/>
        <a:p>
          <a:endParaRPr lang="es-CL" sz="1200"/>
        </a:p>
      </dgm:t>
    </dgm:pt>
    <dgm:pt modelId="{0E138D70-FA5D-41FF-A5CA-0AD05125010D}" type="sibTrans" cxnId="{98660B4A-9B9D-48E3-898E-0006FFB2E511}">
      <dgm:prSet/>
      <dgm:spPr/>
      <dgm:t>
        <a:bodyPr/>
        <a:lstStyle/>
        <a:p>
          <a:endParaRPr lang="es-CL" sz="1200"/>
        </a:p>
      </dgm:t>
    </dgm:pt>
    <dgm:pt modelId="{3CC24036-9A7A-4D9B-8C11-F2F66B9A2371}">
      <dgm:prSet custT="1"/>
      <dgm:spPr>
        <a:solidFill>
          <a:schemeClr val="accent2"/>
        </a:solidFill>
      </dgm:spPr>
      <dgm:t>
        <a:bodyPr/>
        <a:lstStyle/>
        <a:p>
          <a:r>
            <a:rPr lang="es-CL" sz="1200" b="1" dirty="0" smtClean="0"/>
            <a:t>Transición a la operación</a:t>
          </a:r>
          <a:endParaRPr lang="es-CL" sz="1200" dirty="0" smtClean="0"/>
        </a:p>
      </dgm:t>
    </dgm:pt>
    <dgm:pt modelId="{28FF327B-38E4-46C5-961B-84F876C11131}" type="parTrans" cxnId="{B854B39E-29F4-4339-82EE-07C62AD59315}">
      <dgm:prSet/>
      <dgm:spPr/>
      <dgm:t>
        <a:bodyPr/>
        <a:lstStyle/>
        <a:p>
          <a:endParaRPr lang="es-CL" sz="1200"/>
        </a:p>
      </dgm:t>
    </dgm:pt>
    <dgm:pt modelId="{8EC8C69C-2964-4074-9191-01A0D0C1F191}" type="sibTrans" cxnId="{B854B39E-29F4-4339-82EE-07C62AD59315}">
      <dgm:prSet/>
      <dgm:spPr/>
      <dgm:t>
        <a:bodyPr/>
        <a:lstStyle/>
        <a:p>
          <a:endParaRPr lang="es-CL" sz="1200"/>
        </a:p>
      </dgm:t>
    </dgm:pt>
    <dgm:pt modelId="{223988DB-0667-47DA-BD75-A39B84AC44F3}">
      <dgm:prSet custT="1"/>
      <dgm:spPr/>
      <dgm:t>
        <a:bodyPr/>
        <a:lstStyle/>
        <a:p>
          <a:r>
            <a:rPr lang="es-CL" sz="1200" dirty="0" smtClean="0"/>
            <a:t>Desarrollar</a:t>
          </a:r>
        </a:p>
      </dgm:t>
    </dgm:pt>
    <dgm:pt modelId="{A765DFD3-8ECE-46C8-A829-34292C29261F}" type="parTrans" cxnId="{667B4167-CFE4-4C8F-A2BD-23B34E79EA55}">
      <dgm:prSet/>
      <dgm:spPr/>
      <dgm:t>
        <a:bodyPr/>
        <a:lstStyle/>
        <a:p>
          <a:endParaRPr lang="es-CL" sz="1200"/>
        </a:p>
      </dgm:t>
    </dgm:pt>
    <dgm:pt modelId="{230A152F-002D-48A3-B621-02EAED5CFDA8}" type="sibTrans" cxnId="{667B4167-CFE4-4C8F-A2BD-23B34E79EA55}">
      <dgm:prSet/>
      <dgm:spPr/>
      <dgm:t>
        <a:bodyPr/>
        <a:lstStyle/>
        <a:p>
          <a:endParaRPr lang="es-CL" sz="1200"/>
        </a:p>
      </dgm:t>
    </dgm:pt>
    <dgm:pt modelId="{B7BCCD29-09A7-40AB-B4A9-5F5A35C1D760}" type="pres">
      <dgm:prSet presAssocID="{D469575E-E538-4BBA-8632-296C94D18725}" presName="Name0" presStyleCnt="0">
        <dgm:presLayoutVars>
          <dgm:dir/>
          <dgm:animLvl val="lvl"/>
          <dgm:resizeHandles val="exact"/>
        </dgm:presLayoutVars>
      </dgm:prSet>
      <dgm:spPr/>
    </dgm:pt>
    <dgm:pt modelId="{2CD5F476-428F-4C51-9050-6BB4758EA608}" type="pres">
      <dgm:prSet presAssocID="{7CCFE61C-CB93-4AAE-9EC6-92FF2031E27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C97C890-F52B-47D6-AEEF-261378D78A50}" type="pres">
      <dgm:prSet presAssocID="{2B27EB1B-FCAC-4532-B4A3-A61139D29068}" presName="parTxOnlySpace" presStyleCnt="0"/>
      <dgm:spPr/>
    </dgm:pt>
    <dgm:pt modelId="{E92F785F-2457-4D79-8394-60B856D310D5}" type="pres">
      <dgm:prSet presAssocID="{8CED1C45-FC78-4506-8013-D5383C00E910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21A719-F08B-4959-9CD6-29E63B356FEE}" type="pres">
      <dgm:prSet presAssocID="{4EBB8AF1-769F-456C-BED9-73D4880BB42A}" presName="parTxOnlySpace" presStyleCnt="0"/>
      <dgm:spPr/>
    </dgm:pt>
    <dgm:pt modelId="{B45C7946-53C9-4ECB-BE99-7686E8F11380}" type="pres">
      <dgm:prSet presAssocID="{223988DB-0667-47DA-BD75-A39B84AC44F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82DC894-9DCC-4561-8BEE-A48D571739E9}" type="pres">
      <dgm:prSet presAssocID="{230A152F-002D-48A3-B621-02EAED5CFDA8}" presName="parTxOnlySpace" presStyleCnt="0"/>
      <dgm:spPr/>
    </dgm:pt>
    <dgm:pt modelId="{5AA4CD77-5053-49C6-9FEB-B81F0D6E9164}" type="pres">
      <dgm:prSet presAssocID="{1186058F-4008-4371-A66B-9991FFB1759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C63D40-8699-46EC-B10E-E4194D55FA99}" type="pres">
      <dgm:prSet presAssocID="{A73B68D3-F925-4713-9FEE-05B022520BBD}" presName="parTxOnlySpace" presStyleCnt="0"/>
      <dgm:spPr/>
    </dgm:pt>
    <dgm:pt modelId="{05CFF0AA-4142-4D62-B0E6-46129420474A}" type="pres">
      <dgm:prSet presAssocID="{21F16303-7B36-4E02-8B84-D96C1BD92696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33FBF5-D4E8-4B7F-8115-F5508F9B5A13}" type="pres">
      <dgm:prSet presAssocID="{0E138D70-FA5D-41FF-A5CA-0AD05125010D}" presName="parTxOnlySpace" presStyleCnt="0"/>
      <dgm:spPr/>
    </dgm:pt>
    <dgm:pt modelId="{416CF919-EC67-4BF4-B3D9-581031AE1F2C}" type="pres">
      <dgm:prSet presAssocID="{3CC24036-9A7A-4D9B-8C11-F2F66B9A237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E8A6217-B918-4B6E-BC25-B94B53166770}" srcId="{D469575E-E538-4BBA-8632-296C94D18725}" destId="{7CCFE61C-CB93-4AAE-9EC6-92FF2031E27F}" srcOrd="0" destOrd="0" parTransId="{4F4886AE-CA55-46E6-8F8F-AE2F458BF0E5}" sibTransId="{2B27EB1B-FCAC-4532-B4A3-A61139D29068}"/>
    <dgm:cxn modelId="{F6F276DA-28DF-4EA3-AA84-B86014BA319A}" type="presOf" srcId="{3CC24036-9A7A-4D9B-8C11-F2F66B9A2371}" destId="{416CF919-EC67-4BF4-B3D9-581031AE1F2C}" srcOrd="0" destOrd="0" presId="urn:microsoft.com/office/officeart/2005/8/layout/chevron1"/>
    <dgm:cxn modelId="{F581D5AA-0C7C-4C1C-BD66-394ADD11C630}" srcId="{D469575E-E538-4BBA-8632-296C94D18725}" destId="{8CED1C45-FC78-4506-8013-D5383C00E910}" srcOrd="1" destOrd="0" parTransId="{66CC9E5A-9268-4509-AD45-45272CFD6F3F}" sibTransId="{4EBB8AF1-769F-456C-BED9-73D4880BB42A}"/>
    <dgm:cxn modelId="{98660B4A-9B9D-48E3-898E-0006FFB2E511}" srcId="{D469575E-E538-4BBA-8632-296C94D18725}" destId="{21F16303-7B36-4E02-8B84-D96C1BD92696}" srcOrd="4" destOrd="0" parTransId="{B7DAE74F-12A4-4E99-9EEF-C78604C7AD51}" sibTransId="{0E138D70-FA5D-41FF-A5CA-0AD05125010D}"/>
    <dgm:cxn modelId="{350086C4-6B2A-45D1-B058-2E55336CF1A5}" type="presOf" srcId="{1186058F-4008-4371-A66B-9991FFB17592}" destId="{5AA4CD77-5053-49C6-9FEB-B81F0D6E9164}" srcOrd="0" destOrd="0" presId="urn:microsoft.com/office/officeart/2005/8/layout/chevron1"/>
    <dgm:cxn modelId="{AE7CD2A9-6B95-4B46-A7D0-5FF560F04D63}" type="presOf" srcId="{7CCFE61C-CB93-4AAE-9EC6-92FF2031E27F}" destId="{2CD5F476-428F-4C51-9050-6BB4758EA608}" srcOrd="0" destOrd="0" presId="urn:microsoft.com/office/officeart/2005/8/layout/chevron1"/>
    <dgm:cxn modelId="{D0FE91A6-1D4C-4436-92A9-35055C0E08B0}" type="presOf" srcId="{223988DB-0667-47DA-BD75-A39B84AC44F3}" destId="{B45C7946-53C9-4ECB-BE99-7686E8F11380}" srcOrd="0" destOrd="0" presId="urn:microsoft.com/office/officeart/2005/8/layout/chevron1"/>
    <dgm:cxn modelId="{52FC9E06-F337-452C-B84D-8600DB68F54C}" type="presOf" srcId="{21F16303-7B36-4E02-8B84-D96C1BD92696}" destId="{05CFF0AA-4142-4D62-B0E6-46129420474A}" srcOrd="0" destOrd="0" presId="urn:microsoft.com/office/officeart/2005/8/layout/chevron1"/>
    <dgm:cxn modelId="{667B4167-CFE4-4C8F-A2BD-23B34E79EA55}" srcId="{D469575E-E538-4BBA-8632-296C94D18725}" destId="{223988DB-0667-47DA-BD75-A39B84AC44F3}" srcOrd="2" destOrd="0" parTransId="{A765DFD3-8ECE-46C8-A829-34292C29261F}" sibTransId="{230A152F-002D-48A3-B621-02EAED5CFDA8}"/>
    <dgm:cxn modelId="{B854B39E-29F4-4339-82EE-07C62AD59315}" srcId="{D469575E-E538-4BBA-8632-296C94D18725}" destId="{3CC24036-9A7A-4D9B-8C11-F2F66B9A2371}" srcOrd="5" destOrd="0" parTransId="{28FF327B-38E4-46C5-961B-84F876C11131}" sibTransId="{8EC8C69C-2964-4074-9191-01A0D0C1F191}"/>
    <dgm:cxn modelId="{3A2C3035-27A7-4EC2-B683-6E186585F343}" srcId="{D469575E-E538-4BBA-8632-296C94D18725}" destId="{1186058F-4008-4371-A66B-9991FFB17592}" srcOrd="3" destOrd="0" parTransId="{72F4D90D-A137-489A-B9F4-C108F77B36BA}" sibTransId="{A73B68D3-F925-4713-9FEE-05B022520BBD}"/>
    <dgm:cxn modelId="{E31C998C-92E9-4B44-AC6C-5DA619EBD883}" type="presOf" srcId="{D469575E-E538-4BBA-8632-296C94D18725}" destId="{B7BCCD29-09A7-40AB-B4A9-5F5A35C1D760}" srcOrd="0" destOrd="0" presId="urn:microsoft.com/office/officeart/2005/8/layout/chevron1"/>
    <dgm:cxn modelId="{FD3C60F0-F0E2-4882-8E13-1242114AE1AA}" type="presOf" srcId="{8CED1C45-FC78-4506-8013-D5383C00E910}" destId="{E92F785F-2457-4D79-8394-60B856D310D5}" srcOrd="0" destOrd="0" presId="urn:microsoft.com/office/officeart/2005/8/layout/chevron1"/>
    <dgm:cxn modelId="{ED9C50C9-D5A2-4F0D-B587-F1885C8EA14C}" type="presParOf" srcId="{B7BCCD29-09A7-40AB-B4A9-5F5A35C1D760}" destId="{2CD5F476-428F-4C51-9050-6BB4758EA608}" srcOrd="0" destOrd="0" presId="urn:microsoft.com/office/officeart/2005/8/layout/chevron1"/>
    <dgm:cxn modelId="{80FEF36F-F397-4F0B-948A-89852D8F3263}" type="presParOf" srcId="{B7BCCD29-09A7-40AB-B4A9-5F5A35C1D760}" destId="{9C97C890-F52B-47D6-AEEF-261378D78A50}" srcOrd="1" destOrd="0" presId="urn:microsoft.com/office/officeart/2005/8/layout/chevron1"/>
    <dgm:cxn modelId="{41C20768-6CBF-4182-9E97-0BE464E45089}" type="presParOf" srcId="{B7BCCD29-09A7-40AB-B4A9-5F5A35C1D760}" destId="{E92F785F-2457-4D79-8394-60B856D310D5}" srcOrd="2" destOrd="0" presId="urn:microsoft.com/office/officeart/2005/8/layout/chevron1"/>
    <dgm:cxn modelId="{A3089961-9422-42B1-835D-B75CDC4BD97A}" type="presParOf" srcId="{B7BCCD29-09A7-40AB-B4A9-5F5A35C1D760}" destId="{EA21A719-F08B-4959-9CD6-29E63B356FEE}" srcOrd="3" destOrd="0" presId="urn:microsoft.com/office/officeart/2005/8/layout/chevron1"/>
    <dgm:cxn modelId="{573560E5-F2BA-479C-8D32-7F3E2A978DF9}" type="presParOf" srcId="{B7BCCD29-09A7-40AB-B4A9-5F5A35C1D760}" destId="{B45C7946-53C9-4ECB-BE99-7686E8F11380}" srcOrd="4" destOrd="0" presId="urn:microsoft.com/office/officeart/2005/8/layout/chevron1"/>
    <dgm:cxn modelId="{C9E5F82C-AFEF-432A-B849-82305C2D7020}" type="presParOf" srcId="{B7BCCD29-09A7-40AB-B4A9-5F5A35C1D760}" destId="{182DC894-9DCC-4561-8BEE-A48D571739E9}" srcOrd="5" destOrd="0" presId="urn:microsoft.com/office/officeart/2005/8/layout/chevron1"/>
    <dgm:cxn modelId="{F52EA0FA-C375-4B09-BDBD-872A6A054B0E}" type="presParOf" srcId="{B7BCCD29-09A7-40AB-B4A9-5F5A35C1D760}" destId="{5AA4CD77-5053-49C6-9FEB-B81F0D6E9164}" srcOrd="6" destOrd="0" presId="urn:microsoft.com/office/officeart/2005/8/layout/chevron1"/>
    <dgm:cxn modelId="{C44C69E8-60CE-45BA-A147-98E5AC8588E1}" type="presParOf" srcId="{B7BCCD29-09A7-40AB-B4A9-5F5A35C1D760}" destId="{2DC63D40-8699-46EC-B10E-E4194D55FA99}" srcOrd="7" destOrd="0" presId="urn:microsoft.com/office/officeart/2005/8/layout/chevron1"/>
    <dgm:cxn modelId="{4FCA02F2-B8D0-4F64-9E76-505F3897EB3A}" type="presParOf" srcId="{B7BCCD29-09A7-40AB-B4A9-5F5A35C1D760}" destId="{05CFF0AA-4142-4D62-B0E6-46129420474A}" srcOrd="8" destOrd="0" presId="urn:microsoft.com/office/officeart/2005/8/layout/chevron1"/>
    <dgm:cxn modelId="{1B2AB592-F9C0-4748-9E24-9C8A3D71F6CA}" type="presParOf" srcId="{B7BCCD29-09A7-40AB-B4A9-5F5A35C1D760}" destId="{3133FBF5-D4E8-4B7F-8115-F5508F9B5A13}" srcOrd="9" destOrd="0" presId="urn:microsoft.com/office/officeart/2005/8/layout/chevron1"/>
    <dgm:cxn modelId="{712B4C2B-A54E-487F-977B-667DF5BC07E6}" type="presParOf" srcId="{B7BCCD29-09A7-40AB-B4A9-5F5A35C1D760}" destId="{416CF919-EC67-4BF4-B3D9-581031AE1F2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DA6DE-2B5E-4B57-BF6E-261723C3C506}">
      <dsp:nvSpPr>
        <dsp:cNvPr id="0" name=""/>
        <dsp:cNvSpPr/>
      </dsp:nvSpPr>
      <dsp:spPr>
        <a:xfrm>
          <a:off x="631879" y="0"/>
          <a:ext cx="7161301" cy="2375917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064CC12-A777-4FF0-8584-D29040C7F5FE}">
      <dsp:nvSpPr>
        <dsp:cNvPr id="0" name=""/>
        <dsp:cNvSpPr/>
      </dsp:nvSpPr>
      <dsp:spPr>
        <a:xfrm>
          <a:off x="4216" y="712775"/>
          <a:ext cx="2028103" cy="950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Información del sistema de compras públicas</a:t>
          </a:r>
          <a:endParaRPr lang="es-CL" sz="1600" kern="1200" dirty="0"/>
        </a:p>
      </dsp:txBody>
      <dsp:txXfrm>
        <a:off x="50609" y="759168"/>
        <a:ext cx="1935317" cy="857580"/>
      </dsp:txXfrm>
    </dsp:sp>
    <dsp:sp modelId="{31835020-1C56-4F0B-A742-CBC109E77B0E}">
      <dsp:nvSpPr>
        <dsp:cNvPr id="0" name=""/>
        <dsp:cNvSpPr/>
      </dsp:nvSpPr>
      <dsp:spPr>
        <a:xfrm>
          <a:off x="2133724" y="712775"/>
          <a:ext cx="2028103" cy="950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Información de oportunidades de negocio</a:t>
          </a:r>
          <a:endParaRPr lang="es-CL" sz="1600" kern="1200" dirty="0"/>
        </a:p>
      </dsp:txBody>
      <dsp:txXfrm>
        <a:off x="2180117" y="759168"/>
        <a:ext cx="1935317" cy="857580"/>
      </dsp:txXfrm>
    </dsp:sp>
    <dsp:sp modelId="{B708C1A0-4590-4172-86F6-11BA4ED7BBBF}">
      <dsp:nvSpPr>
        <dsp:cNvPr id="0" name=""/>
        <dsp:cNvSpPr/>
      </dsp:nvSpPr>
      <dsp:spPr>
        <a:xfrm>
          <a:off x="4263233" y="712775"/>
          <a:ext cx="2028103" cy="950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Presentación de ofertas en línea</a:t>
          </a:r>
          <a:endParaRPr lang="es-CL" sz="1600" kern="1200" dirty="0"/>
        </a:p>
      </dsp:txBody>
      <dsp:txXfrm>
        <a:off x="4309626" y="759168"/>
        <a:ext cx="1935317" cy="857580"/>
      </dsp:txXfrm>
    </dsp:sp>
    <dsp:sp modelId="{EED6F8CF-E0AE-40A8-90F3-221DE83FD053}">
      <dsp:nvSpPr>
        <dsp:cNvPr id="0" name=""/>
        <dsp:cNvSpPr/>
      </dsp:nvSpPr>
      <dsp:spPr>
        <a:xfrm>
          <a:off x="6392741" y="712775"/>
          <a:ext cx="2028103" cy="950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Sistema transaccional</a:t>
          </a:r>
          <a:endParaRPr lang="es-CL" sz="1600" kern="1200" dirty="0"/>
        </a:p>
      </dsp:txBody>
      <dsp:txXfrm>
        <a:off x="6439134" y="759168"/>
        <a:ext cx="1935317" cy="857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5F476-428F-4C51-9050-6BB4758EA608}">
      <dsp:nvSpPr>
        <dsp:cNvPr id="0" name=""/>
        <dsp:cNvSpPr/>
      </dsp:nvSpPr>
      <dsp:spPr>
        <a:xfrm>
          <a:off x="4342" y="865084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Planificar</a:t>
          </a:r>
          <a:endParaRPr lang="es-CL" sz="1200" kern="1200" dirty="0"/>
        </a:p>
      </dsp:txBody>
      <dsp:txXfrm>
        <a:off x="327389" y="865084"/>
        <a:ext cx="969141" cy="646094"/>
      </dsp:txXfrm>
    </dsp:sp>
    <dsp:sp modelId="{E92F785F-2457-4D79-8394-60B856D310D5}">
      <dsp:nvSpPr>
        <dsp:cNvPr id="0" name=""/>
        <dsp:cNvSpPr/>
      </dsp:nvSpPr>
      <dsp:spPr>
        <a:xfrm>
          <a:off x="1458054" y="865084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Diseñar</a:t>
          </a:r>
        </a:p>
      </dsp:txBody>
      <dsp:txXfrm>
        <a:off x="1781101" y="865084"/>
        <a:ext cx="969141" cy="646094"/>
      </dsp:txXfrm>
    </dsp:sp>
    <dsp:sp modelId="{B45C7946-53C9-4ECB-BE99-7686E8F11380}">
      <dsp:nvSpPr>
        <dsp:cNvPr id="0" name=""/>
        <dsp:cNvSpPr/>
      </dsp:nvSpPr>
      <dsp:spPr>
        <a:xfrm>
          <a:off x="2911766" y="865084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Desarrollar</a:t>
          </a:r>
        </a:p>
      </dsp:txBody>
      <dsp:txXfrm>
        <a:off x="3234813" y="865084"/>
        <a:ext cx="969141" cy="646094"/>
      </dsp:txXfrm>
    </dsp:sp>
    <dsp:sp modelId="{5AA4CD77-5053-49C6-9FEB-B81F0D6E9164}">
      <dsp:nvSpPr>
        <dsp:cNvPr id="0" name=""/>
        <dsp:cNvSpPr/>
      </dsp:nvSpPr>
      <dsp:spPr>
        <a:xfrm>
          <a:off x="4365478" y="865084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Capacitar</a:t>
          </a:r>
        </a:p>
      </dsp:txBody>
      <dsp:txXfrm>
        <a:off x="4688525" y="865084"/>
        <a:ext cx="969141" cy="646094"/>
      </dsp:txXfrm>
    </dsp:sp>
    <dsp:sp modelId="{05CFF0AA-4142-4D62-B0E6-46129420474A}">
      <dsp:nvSpPr>
        <dsp:cNvPr id="0" name=""/>
        <dsp:cNvSpPr/>
      </dsp:nvSpPr>
      <dsp:spPr>
        <a:xfrm>
          <a:off x="5819190" y="865084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Desplegar</a:t>
          </a:r>
        </a:p>
      </dsp:txBody>
      <dsp:txXfrm>
        <a:off x="6142237" y="865084"/>
        <a:ext cx="969141" cy="646094"/>
      </dsp:txXfrm>
    </dsp:sp>
    <dsp:sp modelId="{416CF919-EC67-4BF4-B3D9-581031AE1F2C}">
      <dsp:nvSpPr>
        <dsp:cNvPr id="0" name=""/>
        <dsp:cNvSpPr/>
      </dsp:nvSpPr>
      <dsp:spPr>
        <a:xfrm>
          <a:off x="7272902" y="865084"/>
          <a:ext cx="1615235" cy="646094"/>
        </a:xfrm>
        <a:prstGeom prst="chevron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Transición a la operación</a:t>
          </a:r>
          <a:endParaRPr lang="es-CL" sz="1200" kern="1200" dirty="0" smtClean="0"/>
        </a:p>
      </dsp:txBody>
      <dsp:txXfrm>
        <a:off x="7595949" y="865084"/>
        <a:ext cx="969141" cy="64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FBBF4-E23F-4E43-BB33-8A7D43AEBF41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64912-F002-4661-B563-DB0A3D8E58D2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54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4B823-D3DE-43D1-AD97-55578F82C530}" type="slidenum">
              <a:rPr lang="es-ES"/>
              <a:pPr/>
              <a:t>2</a:t>
            </a:fld>
            <a:endParaRPr lang="es-E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Cuando tenemos problemas de información, queremos solucionarlo con un software. Si a un sistema se le ingresa basura, me saca basura ordenada.</a:t>
            </a:r>
          </a:p>
          <a:p>
            <a:endParaRPr lang="es-CL" dirty="0"/>
          </a:p>
          <a:p>
            <a:r>
              <a:rPr lang="es-CL" dirty="0"/>
              <a:t>Ejemplo: comercializadora de productos bancarios los contrata para un producto específico. Tenía un problema del sistema de información. Antes de informatizar, se debe revisar el sistema de información.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378560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811026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243491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675957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4900C5-F0A2-4117-ABB3-F70DF847D3DE}" type="slidenum">
              <a:rPr lang="es-E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>
              <a:latin typeface="Calibri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smtClean="0"/>
              <a:t>Esta lámina da un contexto general de todas las TIC.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A partir de esta lámina se incluye esta gráfica para referenciar el tema que se está tratando.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378560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811026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243491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675957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6E6FB1-9AD7-41C0-9ABB-B312BA135D36}" type="slidenum">
              <a:rPr lang="es-E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dirty="0" smtClean="0"/>
              <a:t>Preguntar qué es una estrategia.</a:t>
            </a:r>
          </a:p>
          <a:p>
            <a:pPr>
              <a:spcBef>
                <a:spcPct val="0"/>
              </a:spcBef>
            </a:pPr>
            <a:endParaRPr lang="es-CL" dirty="0" smtClean="0"/>
          </a:p>
          <a:p>
            <a:pPr>
              <a:spcBef>
                <a:spcPct val="0"/>
              </a:spcBef>
            </a:pPr>
            <a:r>
              <a:rPr lang="es-CL" dirty="0" smtClean="0"/>
              <a:t>Definición fácil de estrategia: es saber dónde están, donde quiero ir y el cómo voy de un punto al otro</a:t>
            </a:r>
            <a:r>
              <a:rPr lang="es-CL" dirty="0" smtClean="0"/>
              <a:t>. Cómo se alinea las tecnologías a las políticas públicas</a:t>
            </a:r>
            <a:endParaRPr lang="es-CL" dirty="0" smtClean="0"/>
          </a:p>
          <a:p>
            <a:pPr>
              <a:spcBef>
                <a:spcPct val="0"/>
              </a:spcBef>
            </a:pPr>
            <a:endParaRPr lang="es-CL" dirty="0" smtClean="0"/>
          </a:p>
          <a:p>
            <a:pPr>
              <a:spcBef>
                <a:spcPct val="0"/>
              </a:spcBef>
            </a:pPr>
            <a:r>
              <a:rPr lang="es-CL" dirty="0" smtClean="0"/>
              <a:t>El plan estratégico debe ser como máximo a 3 años por un tema de obsolescencia tecnológica.</a:t>
            </a:r>
          </a:p>
          <a:p>
            <a:pPr>
              <a:spcBef>
                <a:spcPct val="0"/>
              </a:spcBef>
            </a:pPr>
            <a:endParaRPr lang="es-CL" dirty="0" smtClean="0"/>
          </a:p>
          <a:p>
            <a:pPr>
              <a:spcBef>
                <a:spcPct val="0"/>
              </a:spcBef>
            </a:pPr>
            <a:r>
              <a:rPr lang="es-CL" dirty="0" smtClean="0"/>
              <a:t>Preguntar quién debe definir la situación objetivo. NO lo debe hacer el área de informática.</a:t>
            </a:r>
          </a:p>
          <a:p>
            <a:pPr>
              <a:spcBef>
                <a:spcPct val="0"/>
              </a:spcBef>
            </a:pPr>
            <a:endParaRPr lang="es-CL" dirty="0" smtClean="0"/>
          </a:p>
          <a:p>
            <a:pPr>
              <a:spcBef>
                <a:spcPct val="0"/>
              </a:spcBef>
            </a:pPr>
            <a:r>
              <a:rPr lang="es-CL" dirty="0" smtClean="0"/>
              <a:t>Qué se viene: tecnología móvil. Los informáticos deben estar mirando las TIC y mostrar a los ejecutivos cómo se puede mejorar el negocio.</a:t>
            </a:r>
          </a:p>
          <a:p>
            <a:pPr>
              <a:spcBef>
                <a:spcPct val="0"/>
              </a:spcBef>
            </a:pPr>
            <a:endParaRPr lang="es-CL" dirty="0" smtClean="0"/>
          </a:p>
          <a:p>
            <a:pPr>
              <a:spcBef>
                <a:spcPct val="0"/>
              </a:spcBef>
            </a:pPr>
            <a:r>
              <a:rPr lang="es-CL" dirty="0" smtClean="0"/>
              <a:t>Preguntar si vamos bien…</a:t>
            </a:r>
          </a:p>
          <a:p>
            <a:pPr>
              <a:spcBef>
                <a:spcPct val="0"/>
              </a:spcBef>
            </a:pPr>
            <a:endParaRPr lang="es-CL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64912-F002-4661-B563-DB0A3D8E58D2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65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55F9E-E7E6-4E42-80E8-350DF5179B58}" type="slidenum">
              <a:rPr lang="es-ES"/>
              <a:pPr/>
              <a:t>12</a:t>
            </a:fld>
            <a:endParaRPr 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Preguntar cuál es la mejor alternativa.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F6588-EC56-44D8-B867-86000DC58A98}" type="slidenum">
              <a:rPr lang="es-ES"/>
              <a:pPr/>
              <a:t>13</a:t>
            </a:fld>
            <a:endParaRPr lang="es-E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Obviar esta lámina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Ojo que al planificar</a:t>
            </a:r>
            <a:r>
              <a:rPr lang="es-CL" baseline="0" dirty="0" smtClean="0"/>
              <a:t>, se cambia la estructura presupuestaria futura, y eso implica que será necesario contar en el presupuesto operacional con fondos suficientes para mantener el sistema operativo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64912-F002-4661-B563-DB0A3D8E58D2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189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378560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811026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243491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675957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8ED2C9-8598-4E99-8F74-B1B67AA954E5}" type="slidenum">
              <a:rPr lang="es-E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ES">
              <a:latin typeface="Calibri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smtClean="0"/>
              <a:t>Ejemplo de la casa. Cambiar el inodoro de lugar.</a:t>
            </a:r>
          </a:p>
          <a:p>
            <a:pPr>
              <a:spcBef>
                <a:spcPct val="0"/>
              </a:spcBef>
            </a:pPr>
            <a:r>
              <a:rPr lang="es-CL" smtClean="0"/>
              <a:t>Hacer énfasis en lo que está en negritas.</a:t>
            </a:r>
          </a:p>
          <a:p>
            <a:pPr>
              <a:spcBef>
                <a:spcPct val="0"/>
              </a:spcBef>
            </a:pPr>
            <a:r>
              <a:rPr lang="es-CL" smtClean="0"/>
              <a:t>Agregar en los contratos alguien que arbitre la relación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0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908" y="1189037"/>
            <a:ext cx="80391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4143375"/>
            <a:ext cx="9144000" cy="19288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Picture 19"/>
          <p:cNvPicPr>
            <a:picLocks noChangeAspect="1" noChangeArrowheads="1"/>
          </p:cNvPicPr>
          <p:nvPr userDrawn="1"/>
        </p:nvPicPr>
        <p:blipFill>
          <a:blip r:embed="rId3" cstate="print"/>
          <a:srcRect l="2643" r="12801" b="89047"/>
          <a:stretch>
            <a:fillRect/>
          </a:stretch>
        </p:blipFill>
        <p:spPr bwMode="auto">
          <a:xfrm>
            <a:off x="0" y="5357813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/>
          <p:cNvPicPr>
            <a:picLocks noChangeAspect="1" noChangeArrowheads="1"/>
          </p:cNvPicPr>
          <p:nvPr userDrawn="1"/>
        </p:nvPicPr>
        <p:blipFill>
          <a:blip r:embed="rId4" cstate="print"/>
          <a:srcRect l="2643" r="12801" b="92334"/>
          <a:stretch>
            <a:fillRect/>
          </a:stretch>
        </p:blipFill>
        <p:spPr bwMode="auto">
          <a:xfrm>
            <a:off x="0" y="5357830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5572125" y="4357688"/>
            <a:ext cx="0" cy="7921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11" name="10 Conector recto"/>
          <p:cNvCxnSpPr/>
          <p:nvPr userDrawn="1"/>
        </p:nvCxnSpPr>
        <p:spPr>
          <a:xfrm rot="10800000" flipV="1">
            <a:off x="0" y="4143375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72132" y="4286256"/>
            <a:ext cx="3357586" cy="928694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143380"/>
            <a:ext cx="5032381" cy="1214446"/>
          </a:xfrm>
        </p:spPr>
        <p:txBody>
          <a:bodyPr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s-ES" dirty="0"/>
          </a:p>
        </p:txBody>
      </p:sp>
      <p:sp>
        <p:nvSpPr>
          <p:cNvPr id="13" name="12 Rectángulo"/>
          <p:cNvSpPr/>
          <p:nvPr userDrawn="1"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white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5" cstate="print"/>
          <a:srcRect l="13977" t="17372" r="5511" b="3216"/>
          <a:stretch>
            <a:fillRect/>
          </a:stretch>
        </p:blipFill>
        <p:spPr bwMode="auto">
          <a:xfrm>
            <a:off x="107950" y="5949950"/>
            <a:ext cx="21494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Rectángulo"/>
          <p:cNvSpPr/>
          <p:nvPr userDrawn="1"/>
        </p:nvSpPr>
        <p:spPr>
          <a:xfrm>
            <a:off x="-1" y="1268412"/>
            <a:ext cx="1187451" cy="287496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white"/>
              </a:solidFill>
            </a:endParaRPr>
          </a:p>
        </p:txBody>
      </p:sp>
      <p:pic>
        <p:nvPicPr>
          <p:cNvPr id="27" name="Picture 9" descr="Ver imagen en tamaño completo"/>
          <p:cNvPicPr>
            <a:picLocks noChangeAspect="1" noChangeArrowheads="1"/>
          </p:cNvPicPr>
          <p:nvPr userDrawn="1"/>
        </p:nvPicPr>
        <p:blipFill>
          <a:blip r:embed="rId6" cstate="print"/>
          <a:srcRect b="19999"/>
          <a:stretch>
            <a:fillRect/>
          </a:stretch>
        </p:blipFill>
        <p:spPr bwMode="auto">
          <a:xfrm>
            <a:off x="468313" y="2708275"/>
            <a:ext cx="719137" cy="7147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8" name="Picture 11" descr="http://t2.gstatic.com/images?q=tbn:4u52RD8Altg8cM:http://www.miportal.edu.sv/sitios/operacionred2008/OR08021631/imagenes/mineria%2520v.jpg"/>
          <p:cNvPicPr>
            <a:picLocks noChangeAspect="1" noChangeArrowheads="1"/>
          </p:cNvPicPr>
          <p:nvPr userDrawn="1"/>
        </p:nvPicPr>
        <p:blipFill>
          <a:blip r:embed="rId7" cstate="print"/>
          <a:srcRect r="27404"/>
          <a:stretch>
            <a:fillRect/>
          </a:stretch>
        </p:blipFill>
        <p:spPr bwMode="auto">
          <a:xfrm>
            <a:off x="468313" y="3400426"/>
            <a:ext cx="719137" cy="7429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5842" name="Picture 2" descr="http://t3.gstatic.com/images?q=tbn:feJz2MYn-9oyxM:http://www.villahermosa.gob.mx/vhsa/images/stories/salud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1" y="1268407"/>
            <a:ext cx="719138" cy="7191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5848" name="Picture 8" descr="http://t1.gstatic.com/images?q=tbn:e6spiTCpFXB2-M:http://www.ciudadanos-cs.org/static/comunicados/247_19_05_2008/juez_mazo.jpg"/>
          <p:cNvPicPr>
            <a:picLocks noChangeAspect="1" noChangeArrowheads="1"/>
          </p:cNvPicPr>
          <p:nvPr userDrawn="1"/>
        </p:nvPicPr>
        <p:blipFill>
          <a:blip r:embed="rId9" cstate="print"/>
          <a:srcRect l="29312" r="5334"/>
          <a:stretch>
            <a:fillRect/>
          </a:stretch>
        </p:blipFill>
        <p:spPr bwMode="auto">
          <a:xfrm>
            <a:off x="468311" y="1987547"/>
            <a:ext cx="719138" cy="7191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cxnSp>
        <p:nvCxnSpPr>
          <p:cNvPr id="21" name="20 Conector recto"/>
          <p:cNvCxnSpPr/>
          <p:nvPr userDrawn="1"/>
        </p:nvCxnSpPr>
        <p:spPr>
          <a:xfrm rot="16200000" flipH="1">
            <a:off x="-250037" y="2705893"/>
            <a:ext cx="2874974" cy="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 userDrawn="1"/>
        </p:nvCxnSpPr>
        <p:spPr>
          <a:xfrm>
            <a:off x="468311" y="1268407"/>
            <a:ext cx="867568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 userDrawn="1"/>
        </p:nvCxnSpPr>
        <p:spPr>
          <a:xfrm>
            <a:off x="-1" y="4143382"/>
            <a:ext cx="9144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00113" y="1125538"/>
            <a:ext cx="8064500" cy="5256212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581A-107C-4574-A95C-D5ECA69BEE6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0113" y="1125538"/>
            <a:ext cx="3956050" cy="52562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8563" y="1125538"/>
            <a:ext cx="3956050" cy="52562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F5B5-A6FD-4897-A9C4-5CC6E5306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5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0113" y="1125538"/>
            <a:ext cx="3956050" cy="52562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8563" y="1125538"/>
            <a:ext cx="3956050" cy="24479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F5B5-A6FD-4897-A9C4-5CC6E5306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3 Marcador de contenido"/>
          <p:cNvSpPr>
            <a:spLocks noGrp="1"/>
          </p:cNvSpPr>
          <p:nvPr>
            <p:ph sz="half" idx="13"/>
          </p:nvPr>
        </p:nvSpPr>
        <p:spPr>
          <a:xfrm>
            <a:off x="5008563" y="3716338"/>
            <a:ext cx="3956050" cy="259238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0113" y="1122364"/>
            <a:ext cx="8064500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F5B5-A6FD-4897-A9C4-5CC6E5306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3 Marcador de contenido"/>
          <p:cNvSpPr>
            <a:spLocks noGrp="1"/>
          </p:cNvSpPr>
          <p:nvPr>
            <p:ph sz="half" idx="13"/>
          </p:nvPr>
        </p:nvSpPr>
        <p:spPr>
          <a:xfrm>
            <a:off x="900113" y="3837009"/>
            <a:ext cx="8064500" cy="259238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5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7706-1D2B-48FD-8926-E343DA844E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2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00113" y="981075"/>
            <a:ext cx="3959225" cy="516890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3800" y="981075"/>
            <a:ext cx="3989387" cy="516890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6438" y="6619875"/>
            <a:ext cx="546100" cy="130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Página </a:t>
            </a:r>
            <a:fld id="{3C54DD76-43E3-4CE2-BC2E-1AB877064BA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45980"/>
      </p:ext>
    </p:extLst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4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6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8E3E-4A12-4BEB-AF55-A8ECBA9FC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2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" name="Picture 19"/>
          <p:cNvPicPr>
            <a:picLocks noChangeAspect="1" noChangeArrowheads="1"/>
          </p:cNvPicPr>
          <p:nvPr userDrawn="1"/>
        </p:nvPicPr>
        <p:blipFill>
          <a:blip r:embed="rId11" cstate="print"/>
          <a:srcRect l="2643" r="12801"/>
          <a:stretch>
            <a:fillRect/>
          </a:stretch>
        </p:blipFill>
        <p:spPr bwMode="auto">
          <a:xfrm>
            <a:off x="0" y="214313"/>
            <a:ext cx="9144000" cy="652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8"/>
          <p:cNvPicPr>
            <a:picLocks noChangeAspect="1" noChangeArrowheads="1"/>
          </p:cNvPicPr>
          <p:nvPr userDrawn="1"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 contrast="-30000"/>
          </a:blip>
          <a:srcRect l="31730" t="18686" r="7769" b="25904"/>
          <a:stretch>
            <a:fillRect/>
          </a:stretch>
        </p:blipFill>
        <p:spPr bwMode="auto">
          <a:xfrm>
            <a:off x="0" y="679693"/>
            <a:ext cx="5857884" cy="617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6" name="Picture 22"/>
          <p:cNvPicPr>
            <a:picLocks noChangeAspect="1" noChangeArrowheads="1"/>
          </p:cNvPicPr>
          <p:nvPr userDrawn="1"/>
        </p:nvPicPr>
        <p:blipFill>
          <a:blip r:embed="rId13" cstate="print"/>
          <a:srcRect l="1589" r="769" b="83349"/>
          <a:stretch>
            <a:fillRect/>
          </a:stretch>
        </p:blipFill>
        <p:spPr bwMode="auto">
          <a:xfrm>
            <a:off x="71470" y="6581764"/>
            <a:ext cx="9072530" cy="27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20"/>
          <p:cNvPicPr>
            <a:picLocks noChangeAspect="1" noChangeArrowheads="1"/>
          </p:cNvPicPr>
          <p:nvPr userDrawn="1"/>
        </p:nvPicPr>
        <p:blipFill>
          <a:blip r:embed="rId14" cstate="print"/>
          <a:srcRect l="2643" r="12801" b="92334"/>
          <a:stretch>
            <a:fillRect/>
          </a:stretch>
        </p:blipFill>
        <p:spPr bwMode="auto">
          <a:xfrm>
            <a:off x="0" y="214313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981075"/>
            <a:ext cx="80645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cxnSp>
        <p:nvCxnSpPr>
          <p:cNvPr id="24" name="23 Conector recto"/>
          <p:cNvCxnSpPr/>
          <p:nvPr userDrawn="1"/>
        </p:nvCxnSpPr>
        <p:spPr>
          <a:xfrm>
            <a:off x="0" y="1069975"/>
            <a:ext cx="90011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 userDrawn="1"/>
        </p:nvSpPr>
        <p:spPr>
          <a:xfrm>
            <a:off x="571500" y="0"/>
            <a:ext cx="28575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8963" y="6597650"/>
            <a:ext cx="213360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Junio de 2011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38" y="6524625"/>
            <a:ext cx="714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0404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A95BFF-C4CF-45CD-876D-BF80235D66DE}" type="slidenum">
              <a:rPr lang="es-E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latin typeface="Arial" charset="0"/>
            </a:endParaRPr>
          </a:p>
        </p:txBody>
      </p:sp>
      <p:cxnSp>
        <p:nvCxnSpPr>
          <p:cNvPr id="19" name="18 Conector recto"/>
          <p:cNvCxnSpPr/>
          <p:nvPr userDrawn="1"/>
        </p:nvCxnSpPr>
        <p:spPr>
          <a:xfrm>
            <a:off x="142875" y="6500813"/>
            <a:ext cx="571500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 userDrawn="1"/>
        </p:nvSpPr>
        <p:spPr>
          <a:xfrm>
            <a:off x="857250" y="0"/>
            <a:ext cx="285750" cy="214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cxnSp>
        <p:nvCxnSpPr>
          <p:cNvPr id="46" name="45 Conector recto"/>
          <p:cNvCxnSpPr/>
          <p:nvPr userDrawn="1"/>
        </p:nvCxnSpPr>
        <p:spPr>
          <a:xfrm rot="5400000">
            <a:off x="749300" y="106363"/>
            <a:ext cx="214313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 userDrawn="1"/>
        </p:nvCxnSpPr>
        <p:spPr>
          <a:xfrm rot="5400000">
            <a:off x="179387" y="106363"/>
            <a:ext cx="2143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 userDrawn="1"/>
        </p:nvCxnSpPr>
        <p:spPr>
          <a:xfrm rot="5400000">
            <a:off x="464344" y="107157"/>
            <a:ext cx="2127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313"/>
            <a:ext cx="75009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cxnSp>
        <p:nvCxnSpPr>
          <p:cNvPr id="47" name="46 Conector recto"/>
          <p:cNvCxnSpPr/>
          <p:nvPr userDrawn="1"/>
        </p:nvCxnSpPr>
        <p:spPr>
          <a:xfrm rot="5400000">
            <a:off x="1035050" y="106363"/>
            <a:ext cx="214313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 userDrawn="1"/>
        </p:nvCxnSpPr>
        <p:spPr>
          <a:xfrm rot="5400000">
            <a:off x="1320800" y="106363"/>
            <a:ext cx="214313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6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accent2"/>
        </a:buClr>
        <a:buSzPct val="125000"/>
        <a:buFont typeface="Wingdings" pitchFamily="-110" charset="2"/>
        <a:buChar char="±"/>
        <a:defRPr sz="1600">
          <a:solidFill>
            <a:schemeClr val="tx1"/>
          </a:solidFill>
          <a:latin typeface="+mn-lt"/>
          <a:ea typeface="Arial" pitchFamily="-110" charset="0"/>
          <a:cs typeface="+mn-cs"/>
        </a:defRPr>
      </a:lvl1pPr>
      <a:lvl2pPr marL="742950" indent="-285750" algn="l" rtl="0" eaLnBrk="0" fontAlgn="base" hangingPunct="0">
        <a:spcBef>
          <a:spcPct val="75000"/>
        </a:spcBef>
        <a:spcAft>
          <a:spcPct val="0"/>
        </a:spcAft>
        <a:buClr>
          <a:schemeClr val="tx2"/>
        </a:buClr>
        <a:buFont typeface="Wingdings" pitchFamily="-110" charset="2"/>
        <a:buChar char="p"/>
        <a:defRPr sz="1400">
          <a:solidFill>
            <a:schemeClr val="tx1"/>
          </a:solidFill>
          <a:latin typeface="+mn-lt"/>
          <a:ea typeface="Arial" pitchFamily="-110" charset="0"/>
          <a:cs typeface="+mn-cs"/>
        </a:defRPr>
      </a:lvl2pPr>
      <a:lvl3pPr marL="1143000" indent="-228600" algn="l" rtl="0" eaLnBrk="0" fontAlgn="base" hangingPunct="0">
        <a:spcBef>
          <a:spcPts val="288"/>
        </a:spcBef>
        <a:spcAft>
          <a:spcPct val="0"/>
        </a:spcAft>
        <a:buClr>
          <a:schemeClr val="tx1"/>
        </a:buClr>
        <a:buFont typeface="Wingdings" pitchFamily="-110" charset="2"/>
        <a:buChar char="ú"/>
        <a:defRPr sz="1200">
          <a:solidFill>
            <a:schemeClr val="tx1"/>
          </a:solidFill>
          <a:latin typeface="Arial" pitchFamily="34" charset="0"/>
          <a:ea typeface="Arial" pitchFamily="-110" charset="0"/>
          <a:cs typeface="+mn-cs"/>
        </a:defRPr>
      </a:lvl3pPr>
      <a:lvl4pPr marL="1600200" indent="-228600" algn="l" rtl="0" eaLnBrk="0" fontAlgn="base" hangingPunct="0">
        <a:spcBef>
          <a:spcPts val="288"/>
        </a:spcBef>
        <a:spcAft>
          <a:spcPct val="0"/>
        </a:spcAft>
        <a:buChar char="–"/>
        <a:defRPr sz="1200">
          <a:solidFill>
            <a:schemeClr val="tx1"/>
          </a:solidFill>
          <a:latin typeface="Arial" pitchFamily="34" charset="0"/>
          <a:ea typeface="Arial" pitchFamily="-110" charset="0"/>
          <a:cs typeface="+mn-cs"/>
        </a:defRPr>
      </a:lvl4pPr>
      <a:lvl5pPr marL="2057400" indent="-228600" algn="l" rtl="0" eaLnBrk="0" fontAlgn="base" hangingPunct="0">
        <a:spcBef>
          <a:spcPts val="288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ea typeface="Arial" pitchFamily="-110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usel@holos.c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susel@holos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gif"/><Relationship Id="rId7" Type="http://schemas.openxmlformats.org/officeDocument/2006/relationships/image" Target="../media/image32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gif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Santo Domingo, 18 </a:t>
            </a:r>
            <a:r>
              <a:rPr lang="es-CL" dirty="0" smtClean="0"/>
              <a:t>de </a:t>
            </a:r>
            <a:r>
              <a:rPr lang="es-CL" dirty="0" smtClean="0"/>
              <a:t>Octubre de </a:t>
            </a:r>
            <a:r>
              <a:rPr lang="es-CL" dirty="0" smtClean="0"/>
              <a:t>2011</a:t>
            </a:r>
            <a:endParaRPr lang="es-C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Las TIC como herramientas de modernización de las compras públicas</a:t>
            </a:r>
            <a:endParaRPr lang="es-CL" dirty="0"/>
          </a:p>
        </p:txBody>
      </p:sp>
      <p:sp>
        <p:nvSpPr>
          <p:cNvPr id="4" name="TextBox 3"/>
          <p:cNvSpPr txBox="1"/>
          <p:nvPr/>
        </p:nvSpPr>
        <p:spPr>
          <a:xfrm>
            <a:off x="6998759" y="5877272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Alejandro </a:t>
            </a:r>
            <a:r>
              <a:rPr lang="es-CL" dirty="0" err="1" smtClean="0"/>
              <a:t>Susel</a:t>
            </a:r>
            <a:endParaRPr lang="es-CL" dirty="0" smtClean="0"/>
          </a:p>
          <a:p>
            <a:r>
              <a:rPr lang="es-CL" dirty="0" smtClean="0">
                <a:hlinkClick r:id="rId2"/>
              </a:rPr>
              <a:t>asusel@holos.cl</a:t>
            </a:r>
            <a:endParaRPr lang="es-CL" dirty="0" smtClean="0"/>
          </a:p>
          <a:p>
            <a:r>
              <a:rPr lang="es-CL" dirty="0" smtClean="0"/>
              <a:t>www.holos.cl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440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Etapas de un sistema de Compras Públicas</a:t>
            </a:r>
            <a:endParaRPr lang="es-C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81910"/>
              </p:ext>
            </p:extLst>
          </p:nvPr>
        </p:nvGraphicFramePr>
        <p:xfrm>
          <a:off x="539552" y="981075"/>
          <a:ext cx="8425061" cy="2375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568" y="3140968"/>
            <a:ext cx="1940400" cy="29523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buFont typeface="Arial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Objetivos </a:t>
            </a:r>
            <a:endParaRPr lang="es-CL" sz="1400" dirty="0" smtClean="0">
              <a:solidFill>
                <a:schemeClr val="tx1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Estrategias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Leyes </a:t>
            </a:r>
            <a:r>
              <a:rPr lang="es-CL" sz="1400" dirty="0">
                <a:solidFill>
                  <a:schemeClr val="tx1"/>
                </a:solidFill>
              </a:rPr>
              <a:t>y reglamentos </a:t>
            </a:r>
            <a:endParaRPr lang="es-CL" sz="1400" dirty="0" smtClean="0">
              <a:solidFill>
                <a:schemeClr val="tx1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Entidades </a:t>
            </a:r>
            <a:r>
              <a:rPr lang="es-CL" sz="1400" dirty="0">
                <a:solidFill>
                  <a:schemeClr val="tx1"/>
                </a:solidFill>
              </a:rPr>
              <a:t>cubiertas y excepciones </a:t>
            </a:r>
            <a:endParaRPr lang="es-CL" sz="140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75616" y="3140968"/>
            <a:ext cx="1940400" cy="29523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Registro de proveedores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Avisos </a:t>
            </a:r>
            <a:r>
              <a:rPr lang="es-CL" sz="1400" dirty="0">
                <a:solidFill>
                  <a:schemeClr val="tx1"/>
                </a:solidFill>
              </a:rPr>
              <a:t>de licitación - publicación y envío de avisos a </a:t>
            </a:r>
            <a:r>
              <a:rPr lang="es-CL" sz="1400" dirty="0" smtClean="0">
                <a:solidFill>
                  <a:schemeClr val="tx1"/>
                </a:solidFill>
              </a:rPr>
              <a:t>proveedores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Informes y estadísticas sobre adquisiciones  </a:t>
            </a:r>
            <a:endParaRPr lang="es-CL" sz="14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0032" y="3140968"/>
            <a:ext cx="1940400" cy="29523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Descarga información de ofertas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Recepción de ofertas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Publicación de resultados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Notificaciones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48264" y="3140968"/>
            <a:ext cx="1940400" cy="29523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Cobertura completa del ciclo de compras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Integración con otros sistemas gubernamentales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313"/>
            <a:ext cx="8460432" cy="500062"/>
          </a:xfrm>
        </p:spPr>
        <p:txBody>
          <a:bodyPr/>
          <a:lstStyle/>
          <a:p>
            <a:r>
              <a:rPr lang="es-CL" sz="2000" dirty="0" smtClean="0"/>
              <a:t>Funcionalidade</a:t>
            </a:r>
            <a:r>
              <a:rPr lang="es-CL" sz="2000" dirty="0" smtClean="0"/>
              <a:t>s típicas de un sistema de compras públicas</a:t>
            </a:r>
            <a:endParaRPr lang="es-CL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836712"/>
            <a:ext cx="1152128" cy="424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ysClr val="windowText" lastClr="000000"/>
                </a:solidFill>
              </a:rPr>
              <a:t>Módulos</a:t>
            </a:r>
            <a:endParaRPr lang="es-CL" sz="1400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35696" y="886204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Plan de Compras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35696" y="1318252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Registro de Proveedores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35696" y="1750300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Bodega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35696" y="2182348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Inventario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35696" y="2614396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Motor de búsqueda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35696" y="3046444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Notificaciones automáticas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35696" y="3478492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Notificación de ofertas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35696" y="3910540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Módulo Facturación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35696" y="4342588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Garantías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35696" y="4774636"/>
            <a:ext cx="2376264" cy="3105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Preguntas Frecuentes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55976" y="836712"/>
            <a:ext cx="1296144" cy="21242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ysClr val="windowText" lastClr="000000"/>
                </a:solidFill>
              </a:rPr>
              <a:t>Licitación/cotización Electrónica</a:t>
            </a:r>
            <a:endParaRPr lang="es-CL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24128" y="836712"/>
            <a:ext cx="273630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Licitación electrónica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24128" y="1268760"/>
            <a:ext cx="273630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Publicación de Documentos Licitación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24128" y="1700808"/>
            <a:ext cx="273630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Permitir descargar documentos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24128" y="2132856"/>
            <a:ext cx="273630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Notificación Oportunidad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24128" y="2564904"/>
            <a:ext cx="273630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Notificación  adjudicación a través del Sitio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355976" y="3046445"/>
            <a:ext cx="1296144" cy="21242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ysClr val="windowText" lastClr="000000"/>
                </a:solidFill>
              </a:rPr>
              <a:t>Licitación/cotización Inversa</a:t>
            </a:r>
            <a:endParaRPr lang="es-CL" sz="1400" dirty="0">
              <a:solidFill>
                <a:sysClr val="windowText" lastClr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24128" y="3068960"/>
            <a:ext cx="2736304" cy="36004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Licitación electrónica inversa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24128" y="3501008"/>
            <a:ext cx="2736304" cy="36004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Legislación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24128" y="3933056"/>
            <a:ext cx="2736304" cy="36004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Requerimiento de participación simultánea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24128" y="4365104"/>
            <a:ext cx="2736304" cy="36004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Licitación anónima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724128" y="4797152"/>
            <a:ext cx="2736304" cy="36004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Trazabilidad en línea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59632" y="5373216"/>
            <a:ext cx="1152128" cy="8640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ysClr val="windowText" lastClr="000000"/>
                </a:solidFill>
              </a:rPr>
              <a:t>Compras por catálogo</a:t>
            </a:r>
            <a:endParaRPr lang="es-CL" sz="1400" dirty="0">
              <a:solidFill>
                <a:sysClr val="windowText" lastClr="00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483768" y="5373216"/>
            <a:ext cx="2520280" cy="4128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Compras por catálogo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83768" y="5824446"/>
            <a:ext cx="2520280" cy="4128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Legislación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076056" y="5392398"/>
            <a:ext cx="2520280" cy="4128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Ordenes de compra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076056" y="5821113"/>
            <a:ext cx="2520280" cy="4128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ysClr val="windowText" lastClr="000000"/>
                </a:solidFill>
              </a:rPr>
              <a:t>Ordenes de Pago</a:t>
            </a:r>
            <a:endParaRPr lang="es-CL" sz="1200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/>
              <a:t>Adquisición de Software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565400"/>
            <a:ext cx="5268913" cy="2303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 altLang="es-ES_tradnl"/>
              <a:t>Desarrollo a medida</a:t>
            </a:r>
          </a:p>
          <a:p>
            <a:pPr>
              <a:lnSpc>
                <a:spcPct val="90000"/>
              </a:lnSpc>
            </a:pPr>
            <a:r>
              <a:rPr lang="es-ES_tradnl" altLang="es-ES_tradnl"/>
              <a:t>Software Enlatado</a:t>
            </a:r>
          </a:p>
          <a:p>
            <a:pPr>
              <a:lnSpc>
                <a:spcPct val="90000"/>
              </a:lnSpc>
            </a:pPr>
            <a:r>
              <a:rPr lang="es-ES_tradnl" altLang="es-ES_tradnl"/>
              <a:t>Enlatado Parametrizable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DF4C71B-E632-4112-8886-11080CCC9A28}" type="slidenum">
              <a:rPr lang="es-ES_tradnl" altLang="es-ES_tradnl"/>
              <a:pPr/>
              <a:t>12</a:t>
            </a:fld>
            <a:endParaRPr lang="es-AR" altLang="es-ES_tradnl"/>
          </a:p>
        </p:txBody>
      </p:sp>
      <p:pic>
        <p:nvPicPr>
          <p:cNvPr id="68612" name="Picture 4" descr="trajea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901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3" name="Picture 5" descr="audi t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484313"/>
            <a:ext cx="17018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04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/>
              <a:t>Adquisición de Software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52513"/>
            <a:ext cx="7620000" cy="5181600"/>
          </a:xfrm>
        </p:spPr>
        <p:txBody>
          <a:bodyPr/>
          <a:lstStyle/>
          <a:p>
            <a:r>
              <a:rPr lang="es-AR" altLang="es-ES_tradnl" b="1" dirty="0"/>
              <a:t>Desarrollo a medida</a:t>
            </a:r>
          </a:p>
          <a:p>
            <a:pPr marL="457200" lvl="1" indent="0">
              <a:buNone/>
            </a:pPr>
            <a:r>
              <a:rPr lang="es-AR" altLang="es-ES_tradnl" dirty="0"/>
              <a:t>+ nivel de adaptación a las necesidades</a:t>
            </a:r>
          </a:p>
          <a:p>
            <a:pPr marL="457200" lvl="1" indent="0">
              <a:buNone/>
            </a:pPr>
            <a:r>
              <a:rPr lang="es-AR" altLang="es-ES_tradnl" dirty="0"/>
              <a:t>+ tiempo de desarrollo</a:t>
            </a:r>
          </a:p>
          <a:p>
            <a:pPr marL="457200" lvl="1" indent="0">
              <a:buNone/>
            </a:pPr>
            <a:r>
              <a:rPr lang="es-AR" altLang="es-ES_tradnl" dirty="0"/>
              <a:t>+ riesgo de inestabilidad</a:t>
            </a:r>
          </a:p>
          <a:p>
            <a:pPr marL="457200" lvl="1" indent="0">
              <a:buNone/>
            </a:pPr>
            <a:r>
              <a:rPr lang="es-AR" altLang="es-ES_tradnl" dirty="0"/>
              <a:t>- Dependencia Comercial (¿quién tiene el código fuente?)</a:t>
            </a:r>
          </a:p>
          <a:p>
            <a:pPr marL="457200" lvl="1" indent="0">
              <a:buNone/>
            </a:pPr>
            <a:r>
              <a:rPr lang="es-AR" altLang="es-ES_tradnl" dirty="0"/>
              <a:t>- Tiempo para incorporación de mejoras y nuevas funcionalidades</a:t>
            </a:r>
          </a:p>
          <a:p>
            <a:pPr marL="457200" lvl="1" indent="0">
              <a:buNone/>
            </a:pPr>
            <a:r>
              <a:rPr lang="es-AR" altLang="es-ES_tradnl" dirty="0"/>
              <a:t>- Probabilidad de cambios de versiones (no parches)</a:t>
            </a:r>
          </a:p>
          <a:p>
            <a:pPr marL="457200" lvl="1" indent="0">
              <a:buNone/>
            </a:pPr>
            <a:r>
              <a:rPr lang="es-AR" altLang="es-ES_tradnl" dirty="0"/>
              <a:t>+ Dependencia de RRHH Críticos (¿Y si muere el gurú?)</a:t>
            </a:r>
          </a:p>
          <a:p>
            <a:pPr marL="457200" lvl="1" indent="0">
              <a:buNone/>
            </a:pPr>
            <a:r>
              <a:rPr lang="es-AR" altLang="es-ES_tradnl" dirty="0"/>
              <a:t>- Probabilidad de documentación útil o actualizada</a:t>
            </a:r>
          </a:p>
          <a:p>
            <a:pPr marL="457200" lvl="1" indent="0">
              <a:buNone/>
            </a:pPr>
            <a:r>
              <a:rPr lang="es-AR" altLang="es-ES_tradnl" dirty="0"/>
              <a:t>+ Participación del usuario en el proyecto (RRHH)</a:t>
            </a:r>
          </a:p>
          <a:p>
            <a:pPr marL="457200" lvl="1" indent="0">
              <a:buNone/>
            </a:pPr>
            <a:r>
              <a:rPr lang="es-AR" altLang="es-ES_tradnl" dirty="0"/>
              <a:t>+ El dilema del nivel de “</a:t>
            </a:r>
            <a:r>
              <a:rPr lang="es-AR" altLang="es-ES_tradnl" dirty="0" err="1"/>
              <a:t>parametrización</a:t>
            </a:r>
            <a:r>
              <a:rPr lang="es-AR" altLang="es-ES_tradnl" dirty="0"/>
              <a:t>”</a:t>
            </a:r>
          </a:p>
          <a:p>
            <a:pPr marL="457200" lvl="1" indent="0">
              <a:buNone/>
            </a:pPr>
            <a:r>
              <a:rPr lang="es-AR" altLang="es-ES_tradnl" dirty="0"/>
              <a:t>+ Costo</a:t>
            </a:r>
          </a:p>
          <a:p>
            <a:pPr marL="457200" lvl="1" indent="0">
              <a:buNone/>
            </a:pPr>
            <a:r>
              <a:rPr lang="es-AR" altLang="es-ES_tradnl" dirty="0"/>
              <a:t>+ Riesgo de perder el foco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13B19A42-3B43-4A83-876C-AF953825F6D3}" type="slidenum">
              <a:rPr lang="es-ES_tradnl" altLang="es-ES_tradnl"/>
              <a:pPr/>
              <a:t>13</a:t>
            </a:fld>
            <a:endParaRPr lang="es-AR" altLang="es-ES_tradnl"/>
          </a:p>
        </p:txBody>
      </p:sp>
      <p:pic>
        <p:nvPicPr>
          <p:cNvPr id="69636" name="Picture 4" descr="trajea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052513"/>
            <a:ext cx="901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461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/>
              <a:t>Adquisición de Software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55688"/>
            <a:ext cx="7620000" cy="5181600"/>
          </a:xfrm>
        </p:spPr>
        <p:txBody>
          <a:bodyPr/>
          <a:lstStyle/>
          <a:p>
            <a:r>
              <a:rPr lang="es-AR" altLang="es-ES_tradnl" b="1" dirty="0"/>
              <a:t>Software Enlatado</a:t>
            </a:r>
          </a:p>
          <a:p>
            <a:pPr marL="457200" lvl="1" indent="0">
              <a:buNone/>
            </a:pPr>
            <a:r>
              <a:rPr lang="es-AR" altLang="es-ES_tradnl" dirty="0"/>
              <a:t>- nivel de adaptación a las necesidades</a:t>
            </a:r>
          </a:p>
          <a:p>
            <a:pPr marL="457200" lvl="1" indent="0">
              <a:buNone/>
            </a:pPr>
            <a:r>
              <a:rPr lang="es-AR" altLang="es-ES_tradnl" dirty="0"/>
              <a:t>- tiempo de desarrollo</a:t>
            </a:r>
          </a:p>
          <a:p>
            <a:pPr marL="457200" lvl="1" indent="0">
              <a:buNone/>
            </a:pPr>
            <a:r>
              <a:rPr lang="es-AR" altLang="es-ES_tradnl" dirty="0"/>
              <a:t>- riesgo de inestabilidad</a:t>
            </a:r>
          </a:p>
          <a:p>
            <a:pPr marL="457200" lvl="1" indent="0">
              <a:buNone/>
            </a:pPr>
            <a:r>
              <a:rPr lang="es-AR" altLang="es-ES_tradnl" dirty="0"/>
              <a:t>+ Dependencia Comercial (no tengo el código fuente)</a:t>
            </a:r>
          </a:p>
          <a:p>
            <a:pPr marL="457200" lvl="1" indent="0">
              <a:buNone/>
            </a:pPr>
            <a:r>
              <a:rPr lang="es-AR" altLang="es-ES_tradnl" dirty="0"/>
              <a:t>+ Tiempo para incorporación de mejoras y nuevas funcionalidades</a:t>
            </a:r>
          </a:p>
          <a:p>
            <a:pPr marL="457200" lvl="1" indent="0">
              <a:buNone/>
            </a:pPr>
            <a:r>
              <a:rPr lang="es-AR" altLang="es-ES_tradnl" dirty="0"/>
              <a:t>+ Probabilidad de cambios de versiones (no parches)</a:t>
            </a:r>
          </a:p>
          <a:p>
            <a:pPr marL="457200" lvl="1" indent="0">
              <a:buNone/>
            </a:pPr>
            <a:r>
              <a:rPr lang="es-AR" altLang="es-ES_tradnl" dirty="0"/>
              <a:t>- Dependencia de RRHH Críticos (Y si muere el gurú?)</a:t>
            </a:r>
          </a:p>
          <a:p>
            <a:pPr marL="457200" lvl="1" indent="0">
              <a:buNone/>
            </a:pPr>
            <a:r>
              <a:rPr lang="es-AR" altLang="es-ES_tradnl" dirty="0"/>
              <a:t>+ Probabilidad de documentación útil o actualizada</a:t>
            </a:r>
          </a:p>
          <a:p>
            <a:pPr marL="457200" lvl="1" indent="0">
              <a:buNone/>
            </a:pPr>
            <a:r>
              <a:rPr lang="es-AR" altLang="es-ES_tradnl" dirty="0"/>
              <a:t>- Participación del usuario en el proyecto (RRHH)</a:t>
            </a:r>
          </a:p>
          <a:p>
            <a:pPr marL="457200" lvl="1" indent="0">
              <a:buNone/>
            </a:pPr>
            <a:r>
              <a:rPr lang="es-AR" altLang="es-ES_tradnl" dirty="0"/>
              <a:t>- El dilema del nivel de “</a:t>
            </a:r>
            <a:r>
              <a:rPr lang="es-AR" altLang="es-ES_tradnl" dirty="0" err="1"/>
              <a:t>parametrización</a:t>
            </a:r>
            <a:r>
              <a:rPr lang="es-AR" altLang="es-ES_tradnl" dirty="0"/>
              <a:t>”</a:t>
            </a:r>
          </a:p>
          <a:p>
            <a:pPr marL="457200" lvl="1" indent="0">
              <a:buNone/>
            </a:pPr>
            <a:r>
              <a:rPr lang="es-AR" altLang="es-ES_tradnl" dirty="0"/>
              <a:t>- Costo</a:t>
            </a:r>
          </a:p>
          <a:p>
            <a:pPr marL="457200" lvl="1" indent="0">
              <a:buNone/>
            </a:pPr>
            <a:r>
              <a:rPr lang="es-AR" altLang="es-ES_tradnl" dirty="0"/>
              <a:t>- Riesgo de perder el foco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07C90F73-46F1-4293-A4BF-87D842335E88}" type="slidenum">
              <a:rPr lang="es-ES_tradnl" altLang="es-ES_tradnl"/>
              <a:pPr/>
              <a:t>14</a:t>
            </a:fld>
            <a:endParaRPr lang="es-AR" altLang="es-ES_tradnl"/>
          </a:p>
        </p:txBody>
      </p:sp>
      <p:pic>
        <p:nvPicPr>
          <p:cNvPr id="70660" name="Picture 4" descr="audi 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25538"/>
            <a:ext cx="17018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0661" name="Group 5"/>
          <p:cNvGrpSpPr>
            <a:grpSpLocks/>
          </p:cNvGrpSpPr>
          <p:nvPr/>
        </p:nvGrpSpPr>
        <p:grpSpPr bwMode="auto">
          <a:xfrm>
            <a:off x="8388350" y="188913"/>
            <a:ext cx="576263" cy="441325"/>
            <a:chOff x="1066" y="2750"/>
            <a:chExt cx="635" cy="487"/>
          </a:xfrm>
        </p:grpSpPr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70663" name="AutoShape 7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4" name="AutoShape 8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5" name="AutoShape 9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6" name="AutoShape 10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7" name="AutoShape 11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8" name="AutoShape 12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9" name="AutoShape 13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70" name="AutoShape 14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1246" y="2799"/>
              <a:ext cx="27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AR" altLang="es-ES_tradnl" sz="2000" b="1"/>
            </a:p>
          </p:txBody>
        </p:sp>
      </p:grp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511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 dirty="0"/>
              <a:t>Adquisición de Software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27125"/>
            <a:ext cx="7620000" cy="5181600"/>
          </a:xfrm>
        </p:spPr>
        <p:txBody>
          <a:bodyPr/>
          <a:lstStyle/>
          <a:p>
            <a:r>
              <a:rPr lang="es-AR" altLang="es-ES_tradnl" b="1" dirty="0"/>
              <a:t>Software Enlatado Parametrizable</a:t>
            </a:r>
          </a:p>
          <a:p>
            <a:pPr marL="457200" lvl="1" indent="0">
              <a:buNone/>
            </a:pPr>
            <a:r>
              <a:rPr lang="es-AR" altLang="es-ES_tradnl" dirty="0"/>
              <a:t>+/- nivel de adaptación a las necesidades</a:t>
            </a:r>
          </a:p>
          <a:p>
            <a:pPr marL="457200" lvl="1" indent="0">
              <a:buNone/>
            </a:pPr>
            <a:r>
              <a:rPr lang="es-AR" altLang="es-ES_tradnl" dirty="0"/>
              <a:t>+/- tiempo de desarrollo</a:t>
            </a:r>
          </a:p>
          <a:p>
            <a:pPr marL="457200" lvl="1" indent="0">
              <a:buNone/>
            </a:pPr>
            <a:r>
              <a:rPr lang="es-AR" altLang="es-ES_tradnl" dirty="0"/>
              <a:t>+/- riesgo de inestabilidad</a:t>
            </a:r>
          </a:p>
          <a:p>
            <a:pPr marL="457200" lvl="1" indent="0">
              <a:buNone/>
            </a:pPr>
            <a:r>
              <a:rPr lang="es-AR" altLang="es-ES_tradnl" dirty="0"/>
              <a:t>+ Dependencia Comercial (no tengo el código fuente)</a:t>
            </a:r>
          </a:p>
          <a:p>
            <a:pPr marL="457200" lvl="1" indent="0">
              <a:buNone/>
            </a:pPr>
            <a:r>
              <a:rPr lang="es-AR" altLang="es-ES_tradnl" dirty="0"/>
              <a:t>+ Tiempo para incorporación de mejoras y nuevas funcionalidades</a:t>
            </a:r>
          </a:p>
          <a:p>
            <a:pPr marL="457200" lvl="1" indent="0">
              <a:buNone/>
            </a:pPr>
            <a:r>
              <a:rPr lang="es-AR" altLang="es-ES_tradnl" dirty="0"/>
              <a:t>+/- Probabilidad de cambios de versiones (no parches)</a:t>
            </a:r>
          </a:p>
          <a:p>
            <a:pPr marL="457200" lvl="1" indent="0">
              <a:buNone/>
            </a:pPr>
            <a:r>
              <a:rPr lang="es-AR" altLang="es-ES_tradnl" dirty="0"/>
              <a:t>+/- Dependencia de RRHH Críticos (Y si muere el gurú?)</a:t>
            </a:r>
          </a:p>
          <a:p>
            <a:pPr marL="457200" lvl="1" indent="0">
              <a:buNone/>
            </a:pPr>
            <a:r>
              <a:rPr lang="es-AR" altLang="es-ES_tradnl" dirty="0"/>
              <a:t>+ Probabilidad de documentación útil o actualizada</a:t>
            </a:r>
          </a:p>
          <a:p>
            <a:pPr marL="457200" lvl="1" indent="0">
              <a:buNone/>
            </a:pPr>
            <a:r>
              <a:rPr lang="es-AR" altLang="es-ES_tradnl" dirty="0"/>
              <a:t>+ Participación del usuario en el proyecto (RRHH)</a:t>
            </a:r>
          </a:p>
          <a:p>
            <a:pPr marL="457200" lvl="1" indent="0">
              <a:buNone/>
            </a:pPr>
            <a:r>
              <a:rPr lang="es-AR" altLang="es-ES_tradnl" dirty="0"/>
              <a:t>- El dilema del nivel de “</a:t>
            </a:r>
            <a:r>
              <a:rPr lang="es-AR" altLang="es-ES_tradnl" dirty="0" err="1"/>
              <a:t>parametrización</a:t>
            </a:r>
            <a:r>
              <a:rPr lang="es-AR" altLang="es-ES_tradnl" dirty="0"/>
              <a:t>”</a:t>
            </a:r>
          </a:p>
          <a:p>
            <a:pPr marL="457200" lvl="1" indent="0">
              <a:buNone/>
            </a:pPr>
            <a:r>
              <a:rPr lang="es-AR" altLang="es-ES_tradnl" dirty="0"/>
              <a:t>+/- Costo</a:t>
            </a:r>
          </a:p>
          <a:p>
            <a:pPr marL="457200" lvl="1" indent="0">
              <a:buNone/>
            </a:pPr>
            <a:r>
              <a:rPr lang="es-AR" altLang="es-ES_tradnl" dirty="0"/>
              <a:t>+/- Riesgo de perder el </a:t>
            </a:r>
            <a:r>
              <a:rPr lang="es-AR" altLang="es-ES_tradnl" dirty="0" smtClean="0"/>
              <a:t>foco</a:t>
            </a:r>
          </a:p>
          <a:p>
            <a:pPr marL="457200" lvl="1" indent="0">
              <a:buNone/>
            </a:pPr>
            <a:r>
              <a:rPr lang="es-AR" altLang="es-ES_tradnl" b="1" dirty="0" smtClean="0"/>
              <a:t>+ </a:t>
            </a:r>
            <a:r>
              <a:rPr lang="es-AR" altLang="es-ES_tradnl" b="1" dirty="0" err="1" smtClean="0"/>
              <a:t>expertise</a:t>
            </a:r>
            <a:r>
              <a:rPr lang="es-AR" altLang="es-ES_tradnl" b="1" dirty="0" smtClean="0"/>
              <a:t> en administración de contratos</a:t>
            </a:r>
            <a:endParaRPr lang="es-AR" altLang="es-ES_tradnl" b="1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976F0578-8ED8-4550-92D1-7E3480A9C5C5}" type="slidenum">
              <a:rPr lang="es-ES_tradnl" altLang="es-ES_tradnl"/>
              <a:pPr/>
              <a:t>15</a:t>
            </a:fld>
            <a:endParaRPr lang="es-AR" altLang="es-ES_tradnl"/>
          </a:p>
        </p:txBody>
      </p:sp>
      <p:pic>
        <p:nvPicPr>
          <p:cNvPr id="71684" name="Picture 4" descr="audi 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268413"/>
            <a:ext cx="17018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 descr="trajea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96975"/>
            <a:ext cx="901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8388350" y="188913"/>
            <a:ext cx="576263" cy="441325"/>
            <a:chOff x="1066" y="2750"/>
            <a:chExt cx="635" cy="487"/>
          </a:xfrm>
        </p:grpSpPr>
        <p:grpSp>
          <p:nvGrpSpPr>
            <p:cNvPr id="71687" name="Group 7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71688" name="AutoShape 8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89" name="AutoShape 9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0" name="AutoShape 10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1" name="AutoShape 11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2" name="AutoShape 12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3" name="AutoShape 13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4" name="AutoShape 14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5" name="AutoShape 15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1246" y="2799"/>
              <a:ext cx="27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AR" altLang="es-ES_tradnl" sz="2000" b="1"/>
            </a:p>
          </p:txBody>
        </p:sp>
      </p:grpSp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503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77228499"/>
              </p:ext>
            </p:extLst>
          </p:nvPr>
        </p:nvGraphicFramePr>
        <p:xfrm>
          <a:off x="144016" y="1556792"/>
          <a:ext cx="889248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000" dirty="0" smtClean="0"/>
              <a:t>Implementar una herramienta de e-GP</a:t>
            </a:r>
            <a:endParaRPr lang="es-C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La </a:t>
            </a:r>
            <a:r>
              <a:rPr lang="en-US" sz="1800" dirty="0" err="1"/>
              <a:t>implementación</a:t>
            </a:r>
            <a:r>
              <a:rPr lang="en-US" sz="1800" dirty="0"/>
              <a:t> de un </a:t>
            </a:r>
            <a:r>
              <a:rPr lang="en-US" sz="1800" dirty="0" err="1"/>
              <a:t>sistema</a:t>
            </a:r>
            <a:r>
              <a:rPr lang="en-US" sz="1800" dirty="0"/>
              <a:t> de </a:t>
            </a:r>
            <a:r>
              <a:rPr lang="en-US" sz="1800" dirty="0" err="1"/>
              <a:t>compras</a:t>
            </a:r>
            <a:r>
              <a:rPr lang="en-US" sz="1800" dirty="0"/>
              <a:t> </a:t>
            </a:r>
            <a:r>
              <a:rPr lang="en-US" sz="1800" dirty="0" err="1"/>
              <a:t>electrónicas</a:t>
            </a:r>
            <a:r>
              <a:rPr lang="en-US" sz="1800" dirty="0"/>
              <a:t> </a:t>
            </a:r>
            <a:r>
              <a:rPr lang="en-US" sz="1800" dirty="0" err="1"/>
              <a:t>gubernamentales</a:t>
            </a:r>
            <a:r>
              <a:rPr lang="en-US" sz="1800" dirty="0"/>
              <a:t> </a:t>
            </a:r>
            <a:r>
              <a:rPr lang="en-US" sz="1800" dirty="0" err="1"/>
              <a:t>es</a:t>
            </a:r>
            <a:r>
              <a:rPr lang="en-US" sz="1800" dirty="0"/>
              <a:t> un </a:t>
            </a:r>
            <a:r>
              <a:rPr lang="en-US" sz="1800" dirty="0" err="1"/>
              <a:t>proceso</a:t>
            </a:r>
            <a:r>
              <a:rPr lang="en-US" sz="1800" dirty="0"/>
              <a:t> de </a:t>
            </a:r>
            <a:r>
              <a:rPr lang="en-US" sz="1800" dirty="0" err="1"/>
              <a:t>cambio</a:t>
            </a:r>
            <a:r>
              <a:rPr lang="en-US" sz="1800" dirty="0"/>
              <a:t> </a:t>
            </a:r>
            <a:r>
              <a:rPr lang="en-US" sz="1800" dirty="0" err="1"/>
              <a:t>organizacional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requiere</a:t>
            </a:r>
            <a:r>
              <a:rPr lang="en-US" sz="1800" dirty="0"/>
              <a:t> un </a:t>
            </a:r>
            <a:r>
              <a:rPr lang="en-US" sz="1800" dirty="0" err="1"/>
              <a:t>tiempo</a:t>
            </a:r>
            <a:r>
              <a:rPr lang="en-US" sz="1800" dirty="0"/>
              <a:t> considerable. </a:t>
            </a:r>
          </a:p>
          <a:p>
            <a:pPr algn="just"/>
            <a:endParaRPr lang="es-CL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Desarrollo iterativo incremental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la </a:t>
            </a:r>
            <a:r>
              <a:rPr lang="es-CL" dirty="0"/>
              <a:t>construcción de sistemas software; donde el resultado es más complejo que lo que podemos construir con una sola pasada por nuestros procesos de análisis y diseño de </a:t>
            </a:r>
            <a:r>
              <a:rPr lang="es-CL" dirty="0" smtClean="0"/>
              <a:t>aplicaciones se requiere utilizar un proceso de desarrollo iterativo incremental:</a:t>
            </a:r>
            <a:endParaRPr lang="es-CL" b="1" dirty="0" smtClean="0"/>
          </a:p>
          <a:p>
            <a:r>
              <a:rPr lang="es-CL" dirty="0" smtClean="0"/>
              <a:t>Un proceso </a:t>
            </a:r>
            <a:r>
              <a:rPr lang="es-CL" dirty="0"/>
              <a:t>es </a:t>
            </a:r>
            <a:r>
              <a:rPr lang="es-CL" i="1" dirty="0"/>
              <a:t>iterativo incremental</a:t>
            </a:r>
            <a:r>
              <a:rPr lang="es-CL" dirty="0"/>
              <a:t> cuando en cada iteración de sus pasos se alcanza una mayor </a:t>
            </a:r>
            <a:r>
              <a:rPr lang="es-CL" dirty="0" smtClean="0"/>
              <a:t>cercanía </a:t>
            </a:r>
            <a:r>
              <a:rPr lang="es-CL" dirty="0"/>
              <a:t>con los objetivos finales. Esto es, se añade algo nuevo de valor en cada iteración.</a:t>
            </a:r>
          </a:p>
          <a:p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AutoShape 2" descr="data:image/jpg;base64,/9j/4AAQSkZJRgABAQAAAQABAAD/2wCEAAkGBhISEBUUEhQQFRQWFRUVGBYUFxUUFRgVFiAWFBQUFRQYGyYeFxkjGRQXHy8gIycpLCwsFh8xNTAqNSYrLCkBCQoKDgwOGg8PGjAkHyQsLCwsLC0vLywsLCwsLCksLCwsKSwwLCwsLCksKSwsLCkvLCksLCwsLCwsLCksLCwpKf/AABEIAMcA/QMBIgACEQEDEQH/xAAbAAACAwEBAQAAAAAAAAAAAAAAAwQFBgIBB//EAEMQAAECAgQICgkDBAMBAQAAAAEAAgMRBBIhMQUTIkFRUpHRFBUXMkJTYZKx0gYzYnFygZOh4iOi4QcWQ8FjgvDCsv/EABoBAQADAQEBAAAAAAAAAAAAAAABAgMEBQb/xAAxEQACAQMDAgIJBQEBAQAAAAAAAQIDEVEEEhMUMSFBBTJSYYGRobHhFSJCcdFiMyT/2gAMAwEAAhEDEQA/ALZ9AdEiRiC0VYjr52zLyJSB1SljBcSRNW6YlNs7JjTpBHbJOpdAj42JKHHljHmxj9LpG7QTtXph0siVWkdx8yLpEymR2dpXsXwzz7CG4LiFzmyE23iYvILgBblEgGwLwYMiZVjZtIBBc0Xhz5gzkRVaTOabwelTJq0mbgAcmJaBcDZavDRKTbkUjKvyYlua2y2wpd5QseHA8UdETssrNnIyyr7pmU82eS4jYNiNEy2wTBtBIINQiU7ZGQs0jSpFSl6KVmzRM12ZcxaPSnCRZSCM4qPkbSZkStMyTM22pd5Qsjh+CIotIEpGZrAgETJFmcSzXTC4ZgyIWhwAkQDOswXylOZsNoMinPgUo3tpJ97Yh7NGhBo9KkBUpEmyAAZEAErpWdiXeULITxXFtybhM5TZytE5TuMjLTIyXNIoD4fPErZXtNtsrj7Jt9k6FIMClatJz9GJntObObVzFotJdzmUg2ztbENt07ku8oWIVCgl9RokC6q0TumZATUo4MiSnISlOdZspSLpkkyFgzyvGlcUbB8cBpEOOCA0ghj77JEGSe2j0oXNpPdiaJaNFim+GRY4fgmKLwJTImXNAmCG5zpIHbOxD8FRA2chIAk2iyUzcTOdUVpXyM03FUvVpWfoxM9pzZyuDRaSRIspErpVYl1tl3adqi7yibIgwmF0QAXmqPmSQp/EsStIVTaASDYLaucA36BmSG4Njh9kKNMAHmPne6RuUnE0u3JpNt+TEzWjMjeGLZEuwXFHREtNZkpSmDOdxkZHPJenBMUGRaAdFZszzbhO0ZQtutTH0elG9tJNs7WxL7p3di9dBpZvbSbTPmxLxK27sGxLvKFkRqTQXMtMpTkCCDO+RkDORkZHOorLtviVPiUKkO50OkHPayIdPZ2nalMwXGl6qNn6D9J7FKeWRYjqZxVErFrariDVIBudOVXKlM+6YXPFcbqo3037k7E0vVpOboxM1ozZijeGEsnAwRFlc28AZTLSSGiVttrguOLImgXgDKZIkgOABnI2GdmaehOEClASq0mXwxOzs7BsQ2DSgAA2kgAACTYlgFwFii7yibIWMFPImKpu6TZSlWLpzlICVt2UFFewgkGwgkEdosIU00alEEFlJkbxViaJaNBkluwbHJmYUYk2k1H3m83KU8shohHnD3HxapUKhFzawLbyJEyOSJkkkBspdq8ODI1YfpRrj0H6W9ia3B9IF0OOPcx+ew5kusix6cDRpyq26KzNAM77rRb2yXgwXEn0bgbxcSBOV8hWvusOhMMGlzrVaTPTViTzdnYNiBApWrSbDPmxL7LbuwbFF3lE2RHpNBfDlWEgSQLQbrLgZj5q29FL4vuZ/wDarolBpDudDpB97Ih/0rj0YoMVpiVocQTDL2OGvpCrN/sZMF+42mEMPwYD2siOLXOkRYSLXNh33C14J7ATcClRPSqitlOK2RBM7ZCUxlWWEkWC8p9JhUeIZvxTjIC0tNgNYC/SohwLQtWF3zpmHTrc4E2OvGleSd40+k9GAmYjbnOAtm5rHYouaBzhWsEtI0p0LDkBzC8PFVtWd8wXGTRK8kuybM4IvCivwPQiSS2FMgidaRtNcmYdeTnvTWUCihjmAQg1xBIDpWtNZpBBm2TsoSlIkm8oDqhekMCM5rYbw5xE5C8AitlaLPuCMy5b6T0UyAjQ5m0CdpsDhIZ5ggjTmmvaJQqLCdOGITSLpOsFkjITkJgW6Ul+B6GRYIbTVDQWuAIDQ1rM8jVDWynOUphAOHpJRiJiKw2TsmbJF0x2SBmc0rZKXRMIQ4s8W5rqpkZZj/4EfI6FWQcCUJrQ0CHYA2ZflSALTM1s4JnrTJM1NokOjwq2LxbaxmZOHb22CZJkLJk6SgJyEnhkPXZ3hvRwyHrs7w3oAofq2fC3wCcodEpbMWzLZzW9IaB2rmkYXhtsDmE/EJfNZ1Kkacd0mSouTsickRqa1ueZ0BVMXCla97ZaAQP9pPCGazdoXk1vST7U4/F/4dUaC/kybxocYZNHNbee16kQ8KDpCXutVKKQ2ucpvNbnGlybwhms3aFxrXahO9/oa8VOxoYcUOEwQV0s62ltFz2j/sN6c3C5H+RvzLV30/Sat++L+BhLT4ZeJcG75u8SqtuG9Jhn5gf7TKPhuHK0gWnO05z2rqhrqMvO39ozdGSLRChDDEHXaPmuuNoPWM2roVem/wCS+ZTZLBLQoJw1B1htG9ejDMHXG0KvUUvaROyWCahQeOoOsNo3roYWg9YzapWopPtJEbJYHO9Y34X+LE5VzsLQcYP1G812ftYmHDMHXH2R16S/kvmNksE1ChDDEHXbtXbcJwj/AJGd4DxUqtTfaS+Y2teRKQk8Mh67O8N6OGQ9dneG9alTmNT4bXtY5wDnXA5/ndmOxdtpTDc9hsrWOFxuPusNqhYT9H4Md1aICSGlkwSMl0w4WaQ4j56QCq93oPAJviAVXggVBa8NY51jbCWNqkXWzsNpAuH4ShATMRgFl7gL7BOd001tIYTIOaTaJAgmbedszqoHofR60xXByZWiQLRJrpSk511pncBcJJtB9GIMKI2IyuHNrAW5iA0NNloDWgAHRMzNqAt0IQgBCEIAXi9QgE0P1bPhb4BOSaH6tnwt8AnIAQuIkZrbyAocXCeqPmdy56uppUvWZeNOUuyJLfWH4W+L17GpLW3n5Z1Tvpby82nmtuszvXK82r6UXamvi/8ADojp/aZZMwm3OCPunNpjD0h87FToXNH0nWXezLvTxZdGks1m7V5R4gIsINpz9pVMuYN3zPiVsvSsvOJV6ZZNChVDKc8Z5++1NbhR2cD7rrj6TovvdGT08yyQocPCbTeCPuE/hTNYLqhqaU1dSRm6cl3Q1CQaczT9iumUphucPDxVlXpN2Ul80Rslg8d6xvwu8WJyS71jfhd4sTlsVBC5MQC8jagRQbiNoVd0b2uTZnSEIViCM+HCDg0kBzp1Wl0iatrpCczKa4iOgtMnFoNhtcRfOVpPsu7p0KNhb0chUh1aI6KCGOY2q6QaHhzYkmykS5rpGYNwlLPDPoTArl1aMJ15AFgDQ8lxa0VLGguMhmmgLkQYc5WT0TOeYGfsOwrrgrNH3O9VEH0Pgte1wdFm17Xi1kgWmI4NGTY041wPZJSeIGHHzLv1yJylktA5oBmJF5e8zEiXmYKAlQmwnCbS1w0h0xZfaD2ohthOLgCCWmTgHGYN8jboVMfQaBVlXjSz2sE7WOAIDJSmwZMpWkSkZJsL0NgNe14MSbS03skS17oonk3zdKYkarQJyJmBccEbo+53o4I3R9zvTkIBPBG6Pud6OCN0fc705CAiUSitxbLOi3OdA7U3gjdH3O9FD9Wz4W+ATkBH4vh6oXnF0PUCkoVdkcE3ZANDhB7iWtAqt8Xrkij6BsKXhGKK9X2Wk7XqKvG1WtdOo4QS8Dqp0t0btsnNFHOYfMFObRIJuDCqtCwj6RkvWgn9P9LugvJltxdD1AuIOD4cuYLz4lVzYhFxO0ryDSXy5zrzn7SuhekqfnD7FOCWS14uh6gRxdD1AoTMIPGefvUyDhBpvsPbdtXVS1mnqeHZ+8zlSnE94uh6gRxdD1ApAM7l6u3ZHBjdkbi6HqBHF0PUCkoU7I4F2QuBMERsmgZLrp6WJ5obDePuUO9Y34X+LE5TZdiCNxdD1Go4uh6gUlCjZHBN2JFDZo+53r0UVuj7nemoViBOI9p+3+EYj2n7f4VdhfATo0Rr2xMXKG+HNocH5ZY6yI17SACwWZ1Ci+i8Zz7aTEqAtc217nTD3RJEOeW2TbIyJmwZhVIF/iPaft/heYj2n7f4VJR/RmK2rOlRyWy6USVjg64xCDcRbO/RYlD0Si1Wh1LjOLTDNpiydUL3mYEXpOLCSLqllhsA0GI9p+3+F42EDc9x9xHuKpIXozGE61KiOm8OudkyLHmqMZVtLTeCBWsAkZyMF4BiQnNJjveGgirlhkjWsDXRHZyDMzOTfKwAWuI9p+3+EYj2n7f4TUIBWI9p+3+EYj2n7f4TUICJQ4H6bMp/Nbn7B2J2I9p+3+F5Q/Vs+FvgE5AKxHtP2/wvHUafSf8AI/wnIQFaMEsxhtic1vS7XpnFDNMTvKQ31h+Fvi9OWHTUfYXyL8kskHihmmJ3kcUM0xO8ppMlHi09gzz929ZTpaamrySXyLKVSXZsVxQzTE7yS3BsMNtc8Wuvd2lEXCTjdIfcqExxImSTafErzauq00fCnBP4eBvGnUfrMlmjQdeJtO5cmBB1ou3+EhC43qv+I/L8m3H72PbDhC50Ye4pgisHTj7R/tREKY6ycfVSX9Ih0k+7JRpDdeNtbuXTIzT/AJIw99XcoaFZa+rcjhiTxAm9sosQ5Ls7dLOxSOCHrIm1u5Uk8sfC7xYp1Hp7m3zI+67qXpGDaU1b33ZjKg/IlcA/5I3e/hBoH/JG7w3KRCjBwmCupr01CnJXXYwbkhDaIR/kibW7l3wf2n7f4TULVKxQTiDrv2M8qMQdd+xnlVdhXAj4sVsRsV0MtZVFWy0m0k6KpIkM8tCgUvAFMfMcKIZKI0NExY4SY5xlMnSPmDNSDQYg679jPKjEHXfsZ5VRDAlMrg8JsycnKlIODpHO6QrNnMFwqzuM9GgE4g679jPKjEHXfsZ5U5CATiDrv2M8qMQdd+xnlTkIBOIOu/YzyoxB137GeVOQgIdEgnFsy381uZmgeynYg679jPKih+rZ8LfAJyATiDrv2M8q4dRXH/LE+WL8ikoUNJ9wV4oJxh/Vjc1udml/sLs4NPWxtrPKnt9Yfhb4vTlm6NN90W3MgHBA6yL+zyLzica8T9nkVgvCVm9LR84otySyQOJxrxP2eRcQsECXPiXnU0n2FZAzXEE5Pzd4lOloeyhyTyQ+JxrxP2eRHE414n7PIpzXg3EH3LpQtLQfaKHJPJX8TjXifs8iOJxrxP2eRTy4diS6nMBlPZaqyo6aHrJIlSqPtcjcTjXifs8iOJxrxP2eRT2uBEwvVfpaD/iiOSeSqdggYwZcTmu1NLPYTeJxrxP2eRMpNLa2IJ2mq6we9ijxcJON1n3K5K0tHS8HFN4SNIKrLsxzMFyMxEijueReuwbMzMSLMZ8jyJEHCThzrR91YQY7XCw71ehPTVltivgRNVI+LOcQdd+xnlRiDrv2M8qcheiYCcU7XOwIxTtc7Aq7ClHpJjMMEyaAL3SYCHAvrs6QLJgaCc16rJ4UAbPFuJEiQGCq/LM7zNvMmbLLgSbANJina52BGKdrnYFnjCwkxok6EQGuJ6biajKt+avXlKeaYK8hxMJua2QhttmS4NL6hqVWlswKwIeXWiwiVqA0WKdrnYEYp2udgTkIBOKdrnYEYp2udgTkIBOKdrnYEYp2udgTkICJRITsWzLPNbmGgJuKdrnYEUP1bPhb4BOQCcU7XOwIxTtc7AnIQERsJ2MOWea3MNL1y/B7iZ418/c3cnt9Yfhb4vTlSdOM1aSJTa7EUUV/Wv7rNyU/BhN8V5+TdynoVJUISVpK5Km12IMPBpbdEePk3cuG4Pc4WxXm12Zuk5pKxS4N3zd4lR09Pbtt4YJ3yvciQ8GFpmIjx8m7k11Eef8AK/5Bg/0pSFMaFOKslZEObfiyu4o/5HbG7kcUe27Y3crFCz6Sh7KLcs8kKFg9zbojx8m7l26ivP8AlfsYP9KUhaqjBLal4FdzfiVTsE/qDLdzXZm6WdiZxR7btjdylRHAPBOq/wAWJUTCbRcCfsFy1aelpeukjSMqkuwrij23bG7l7xR7btjdyVEwi83SHuSTSHHpO2lcEtTpF6tO5sqdR92TW4NIuiRP27k9sF0uedjVWQqS5pnM+7Srhj5gEZ13aKtSqX2KzwZVYSj3dzJR/wCoTWuc3EuNVzm88ZiRO7sXHKO3qXd8eVZhz4QiRsY2ZMR0r7BN8zZ21V1iKNVOW43yInPPYRV0Vewmdti+i4aeDzOSeTS8o7epd3x5Uco7epd3x5VmGso1d9r6shVvnaDWPNtIMpTkPBcyo4L+cRMFlpBIqumJ1dareBZNOGngck8mp5R29S7vjyo5R29S7vjyrOOhUS4Of0TPKnmmJVbpTM7xPpJVLhQA01HOLs1s5isZE2WGpaRMSsstMnDTwOSeTUco7epd3x5Uco7epd3x5Vl6Wyj1f0y6sJAXyIzkzaLZe6UhKaaIFFnY98pm+YskTqaZe+2wXpw08Dknk0fKO3qXd8eVHKM3qXd8eVZgNowzvdMZyQAZOtMmz51WwTvvKi0xsMO/SLi2QtdfPYP/AGcqVQpvyI5Z5NZRv6itDGjEu5remNA9lN5R29S7vjyrCQeaPcPBdqenp4I5p5Nxyjt6l3fHlRyjt6l3fHlWHQnT08Dmnk2g/qK2uTiXc1vTGl3spnKO3qXd8eVYUc4+4eLl0nT08E8s8m45R29S7vjyo5R29S7vjyrDoTp6eCOaeTcco7epd3x5VxD/AKitl6l156Y0n2Vilyy7b4lOnp4HNPJuuUdvUu748qOUdvUu748qw6E6engc08m45R29S7vjyo5R29S7vjyrDoTp6eBzTybjlHb1Lu+PKlxP6iTuhEf9gT4LFoVZaWnJWa+rRKrTRp4nptWeJsecl3SGlvZ2L3+8m9U7vDcsqecPcfFq6XI/RGkk7uP1f+mvV1V2f0RqP7yb1Tu8NyP7yb1Tu8Nyy6FH6Po/Y+r/ANHWVs/Y1H95N6p3eG5XWBPS4RAW4sipLpAzrVuzsXz1X3opfF9zP/tXj6O09C8qcbP+3/o6mpN2ky5j/wBPC57nY8Cs5zpYvSSZc/tXHJwevH0/zWgwpRKQ6K10JzaoqWOfEYGkOm9xayWMm2QAdYC27KJFaKFhIhtaNDsGVKq2bssSnizNsnNOY5Nlpmq9RUyX4oYIPJwevH0/zRycHrx9P81Z0WBTcaf1oMg8FzQQ4kVoUwQWTaMROyc60jOTrPaRQ6eY5cyKwQy5olYcgF5sbUyTVc0EzJJEwQBJOoqZHFDBV8nB68fT/NHJwevH0/zVzSIFMDGthxGVxAY0kuBOMsD3mswl1k5XWgzvsREoGES22MyeTMNLW2gxS6q7FzFggynMWvmCJJ1FTI4oYK3k4PXj6f5o5OD14+n+au8HUamtiNxsSG5kjWAvnlewLZ1LiBkvstErtOoqZHFDBieTg9ePp/mjk4PXj6f5rbITqKmRxQwYSjf06JY048c1v+PsHtpvJwevH0/zWwofq2fC3wCcnUVMjihgxPJwevH0/wA0cnB68fT/ADW2QnUVMjihgwo/p0a5GPHNb/j7Xe32JnJwevH0/wA1sG+sPwt8XpydRUyOKGDE8nB68fT/ADRycHrx9P8ANbZCdRUyOKGDE8nB68fT/NcQv6cmXrxef8fafbW5S4N3zd4lOoqZHFDBjeTg9ePp/mjk4PXj6f5rakrjhLNZu0Kr1co95fYlUIvyMbycHrx9P80cnB68fT/NbUFeq3UVM/YjhhgxPJwevH0/zRycHrx9P81tS8DOFzjm6RtCq9VNd5fYnhjgxB/p0a4GPHNd/j0Fvt9qZycHrx9P81rjFGMbaOa7ONLFIUrUzfZ/YcMcGJ5OD14+n+aOTg9ePp/mtshT1FTJHFDBieTg9ePp/mp+CfQwwa36odWq9CUpVvaOladCh15tWbJVKK8iFGwfWpDItZwDWuBaCZOcbGOIuyQ6J3+wSrHeiLS6ZixJTJIsBIJc4hxzzrEO1qrNW2yjRoTXhhMSsZGTTFdIEyBcWzDBOdrpCw6CkvwnRQAcey2wSjEzOVKUney7YsTQqo/oTKEWQorg41gS+4l4Y2u4DnOaGAi0WgW2J0b0ODmvDo8Y1hVBPRbZd2ybabCrKHTqOXVRFE61SRikEuk0yArTJyh814+n0cPLDFAe2rNpiuBm6tVHOvNU2X2ICD/aY66Lzg6dkza903HO79Sx2aq3Qku9CG5o0bmVbSZTqtYXgBwtJbWM5gk9ituGQJNJigBza7a0VzSWSrVgHOBlJespUAgkRmkCcyIxIEpTma3aNoQEyBDqta2ZMgBMymZWTMrNi7VY7CVFBaMeybrv1jaJF0xlXVWk/IqXChsc0Oa5zmkTBERxBBuIIdaEBIQk8GGl/ffvRwYaX99+9AFD9Wz4W+AXcSM1t5AUeiUYYtlr+a3pv0DtXpwZD0HvP3qk99v2W+JKt5njsJM7T8l6MIs7diOLIeg95+9HFkPQe8/euXbqr+tH5M0vTwzllNZjDlDmt06XprqawdIfJRm4Nh4w2Hmt6T9L+1O4sh6D3n71f/6P+fqR+z3i3YVGYHwXnGo1fumHBsIXg9529cNocEmQv+N29c8o6lPxqJGidP2WHGo0H7JLcKZOSM5v95zKVxZD0HvP3riDg2HK43npO0ntUulq2rb18iN1PBXxIpdeSVyrXiyHoPedvRxZD0HvO3rifoyo3dyRqtRFeRVB0l0Yp0naVZ8WQ9B7zt6OLIeg9529SvRlRdpfcdRHBVIVrxZD0HvO3o4sh6D3nb1X9Kn7SJ6lYKU88fC7xYnBx0lT3YNh4xth5ruk7SztTeLIeg9529T+l1PaRHULBWNjOFxO1OFPfp+wU3i2HoPedvRxbD0HvO3rSOgrx9Wpb5kOtB90QuHv0/YKdQ6VWBnKYXnFsPQe87evW4PYLge87eumhp69Od5TuseJnOcJLwQqnYGhRnBz2kkVbi4A1DXZWAOVJxJE9J0lRIfojRWykxwqtqiT3jJtsMjbY4i3MSu6dhCBCiBjod7S8uDA4ATqgSFpJJlIBRmekdDILpENm60wXgGqGknm3ZQHvsvXomBKh+jNHa6sGGcwRlPMpPbHAAnYMYwOlpJ0leRfRejuiYxzCXVq3OdIGbnmTZyALnEntKWzDdDLwy5xdVkYT221sVbNtgxmRPTYrTgjNRndCAgRvRuC8trB5axjWNZWcGgMrBpMjMuAcRM6VxF9FKM45TSR+pMFzjPGNxZEyZhobcBIC/MFZcEZqM7oRwRmozuhAV49GKOBKq+VpID3gElphlxAN5aZT7BnVhRaK2GwMbOQneSTMkkkk2kkkmfajgjNRndCOCM1Gd0IByEngjNRndCOCM1Gd0IAonq2fC3wCVGwi0c0E+C8olDhmG2bGc1vRGgdiZxfC6uH3W7ljVjUkrU2l8Ll4uK7or4tLe7OQNAsXkGkuabzLQVY8Xwurh91u5HF8Lq4fdbuXm9BW3buTxN+aNrbRXDW1iZ9Ftme96jRqc910wOzepLcHwsYf04fNb0W6X9ibxfC6uH3W7l01qFeqrb7L3IzhOEfIqSSb5rxW/F8Lq4fdbuRxfC6uH3W7lxfpUvb+ht1KwcUSmzEnWEac68FOa0aTN13vOdM4vhdXD7rdy4g4PhS9XDvPRbpPYvRUK6ht3K+bHO3Bu9iM/CLybJD7qVDwg0i2YOiRXXF8Lq4fdbuRxfC6uH3W7lnTo6iDb33/tfktKcH5CYmEx0Wn52JJwi/s2KZxfC6uH3W7kcXwurh91u5Vnp9TJ/+nyRKnBfxOYOEGkW2H7bVzHwiBzbTpzfymcXwurh91u5HF8Lq4fdbuWrp6hx271/dvH7lbwvexWGnPxgM+i6yVl7FZQKc119h7bvkUt2D4WMb+nD5rui3SzsTeL4XVw+63cs6Wnr03fff+yZThLyOnUtgzj5W+CREwmMwJ99ibxfC6uH3W7kcXwurh91u5azhqJdpJfAqnBd0VsekOdfszKwoNIrNkbxZuXXF8Lq4fdbuXooELq4fdbuWNDS1aVTe53v3LzqRlG1hUdlHc4OeIDnNsBdULhnIBNotCVwOialGz9GHnAYc2doA9wkslhrCwgxGgtrV3uFjmgjLhw5gOsInFBNokAVB/uyDUryiykDa1osM5GRd7JPyK9rhjk4uR4N8YVGrB0qPWBrAyZMOJJJBzGbnGftHSpHDIeuzvDevnh9JoQNofI1ZHJPOMRs5VrPVnJ53srg+lkG3Ji2NDjktsBuJIdK63sz22JwxyOR4Po3DIeuzvDejhkPXZ3hvWSa6YBGe1eqeBZI5WazhkPXZ3hvRwyHrs7w3rJoTgWRys1nDIeuzvDejhkPXZ3hvWTQnAsjlZpqJTIYhty2c1vSGgJMbC46MvedyxbMMtbklkSTWtFYCYnUEUjN0ZnOck9k/GekUMguk+UiRYJkCqDZOXS05ljV0zmrRnb4F41bd1c1bqeT09hl4JkLCpF5afebdqyfH0LOHiVacw3JqkNdWytZwFk9lq5Z6RwiGmUXKNUZI50gSDI5g4bc8jLjj6McXuVV3NXqbq21Gyh4XZXM7MlucHO9SONoWssdR6c17cYJ1SwOtlOQL5ztlOw51zQ8KNiFkgRXY54mWzk0hpsBJzz0Lrjppr+d/gZOssGz42h6V5xtD0rNKupGGmtMQS9XVBm5rQS65rbbXZgJC1S9NP2/p+RyrBtuN4enw3riDheHK83nRpPas6lGKGsLjcA4n5TKdLP2/p+RzLBrWYThHpAe+xeuwlCHTafcZrE0TCzYhYAHgvbWE6spZcgSDeRDcfcO1MptOEINmCazgwASnM+8j/wAVbp3b1vp+SOXx7GsGGGZ/EJzcIwz02/MyWJZhdhIEolsQwxkk2yLpzbOTZDPL3J9EpIiNrDS5t4NrSWm0Ei8KsNNJd53+BLq+42HD4euzaF4cJQtdqw8bDLGuiAtecXVmRVMy64DKH3lcURcMME5Aza9jJOmyZeA4VC4ScZG73mwWq7of9fT8kcnuNi/CkLGDK6LvFi743h6fBZc88fC7xYocbDLGve0teSwNnKre60ATcM1vyVHpp+39PySqqwbQYXh6fBO4dD12bQsljBKeaU/leoFHw4x4aasQVgSLAbP1Jc0kzOKfcDd2hWjp2u8r/Ah1b9kbjjWHOVb55k5lJYbnNPuIWHouEmxC0AHKh4wTsMphsqpt6QtlJXOC+l/1/wBoqDSbcr/Acl3awqPQHFxyZ2u1c596Xxc7UH7d6ELXkZTaj3i92oL59G/TfevDg12oP270IU8jGxHXAn6v3G9HAn6v3bvQhORjYg4E/V+7d6OBP1fu3ehCcjGxBwJ+r9270cCfq/cb0ITkY2IVRqC+o3J6Lc7dA7UwYPdqD9u9eITkY2I94A/V+7d684udqD9u9CE5GNiOG0F9YgN6Lc7dLu1M4A++rb7270ITkY2I94E/V+7d68dg95vbP31d6EJyMbEe8Cfq/du9cQqE+XNznONJ7V6hORjYjrgL9X7t3o4C/V+7d6EJyMbEHAX6v3bvXgoDxc37t3oQnIxsR7wF+r92714cHvN7Z++rvXiE5GNiOTQn1xk9F2caWdqZwF+r92714hORjYj3gL9X7t3o4C/V+7d68QnIxsQcAfq//nepuDqM4VpjRnHb2oQqym2iVFX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9" name="Picture 5" descr="http://t3.gstatic.com/images?q=tbn:ANd9GcR5KqrpkjEkUpZdyJqNaHgFCRBSLsnVBCwLSzXN4iPr-Hf91Gk7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648" y="2941458"/>
            <a:ext cx="5786586" cy="347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506" y="3530199"/>
            <a:ext cx="4248472" cy="22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6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4" descr="er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14" y="5553075"/>
            <a:ext cx="12255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7531126" cy="95407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_tradnl" altLang="es-ES_tradnl" dirty="0"/>
              <a:t>¿</a:t>
            </a:r>
            <a:r>
              <a:rPr lang="es-AR" altLang="es-ES_tradnl" dirty="0"/>
              <a:t>Por qué fracasan los proyectos </a:t>
            </a:r>
            <a:r>
              <a:rPr lang="es-ES_tradnl" altLang="es-ES_tradnl" dirty="0"/>
              <a:t>TIC?</a:t>
            </a:r>
            <a:endParaRPr lang="es-AR" altLang="es-ES_tradnl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altLang="es-ES_tradnl" sz="1800" dirty="0" smtClean="0"/>
              <a:t>No contar con una planificación adecuada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Falta de compromiso y apoyo de todas las partes </a:t>
            </a:r>
            <a:r>
              <a:rPr lang="es-AR" altLang="es-ES_tradnl" sz="1800" dirty="0" smtClean="0"/>
              <a:t>involucradas </a:t>
            </a:r>
            <a:endParaRPr lang="es-AR" altLang="es-ES_tradnl" sz="1800" dirty="0"/>
          </a:p>
          <a:p>
            <a:pPr>
              <a:lnSpc>
                <a:spcPct val="90000"/>
              </a:lnSpc>
            </a:pPr>
            <a:r>
              <a:rPr lang="es-AR" altLang="es-ES_tradnl" sz="1800" dirty="0" smtClean="0"/>
              <a:t>Concentrar </a:t>
            </a:r>
            <a:r>
              <a:rPr lang="es-AR" altLang="es-ES_tradnl" sz="1800" dirty="0"/>
              <a:t>el rol liderazgo del proyecto, administración del proyecto y líder tecnológico en la misma persona.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Quemar etapas en el ciclo de vida de un desarrollo tecnológico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Falta de un interprete/traductor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Entender que a veces lo mejor es enemigo de lo bueno</a:t>
            </a:r>
          </a:p>
          <a:p>
            <a:r>
              <a:rPr lang="es-AR" altLang="es-ES_tradnl" sz="1800" dirty="0" smtClean="0"/>
              <a:t>Por la mala calidad y/o escasez de recursos humanos y/o materiales</a:t>
            </a:r>
          </a:p>
          <a:p>
            <a:r>
              <a:rPr lang="es-AR" altLang="es-ES_tradnl" sz="1800" dirty="0"/>
              <a:t>Desestimar la tecnología instalada</a:t>
            </a:r>
          </a:p>
          <a:p>
            <a:r>
              <a:rPr lang="es-AR" altLang="es-ES_tradnl" sz="1800" dirty="0" smtClean="0"/>
              <a:t>Mala estimación de los tiempos  y costos (métricas)</a:t>
            </a:r>
          </a:p>
          <a:p>
            <a:r>
              <a:rPr lang="es-AR" altLang="es-ES_tradnl" sz="1800" b="1" dirty="0" smtClean="0"/>
              <a:t>Cambio de la realidad y en consecuencia de las necesidades </a:t>
            </a:r>
          </a:p>
        </p:txBody>
      </p:sp>
      <p:sp>
        <p:nvSpPr>
          <p:cNvPr id="16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E644279D-A8F0-45E7-8C67-40B18573BEF7}" type="slidenum">
              <a:rPr lang="es-ES_tradnl" altLang="es-ES_tradnl"/>
              <a:pPr>
                <a:defRPr/>
              </a:pPr>
              <a:t>18</a:t>
            </a:fld>
            <a:endParaRPr lang="es-AR" altLang="es-ES_tradnl"/>
          </a:p>
        </p:txBody>
      </p:sp>
    </p:spTree>
    <p:extLst>
      <p:ext uri="{BB962C8B-B14F-4D97-AF65-F5344CB8AC3E}">
        <p14:creationId xmlns:p14="http://schemas.microsoft.com/office/powerpoint/2010/main" val="31674048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críticos de éxito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1075"/>
            <a:ext cx="8209037" cy="5400675"/>
          </a:xfrm>
        </p:spPr>
        <p:txBody>
          <a:bodyPr/>
          <a:lstStyle/>
          <a:p>
            <a:r>
              <a:rPr lang="es-CL" sz="1800" dirty="0"/>
              <a:t>Contar con un plan estratégico de tecnologías alineado con los objetivos </a:t>
            </a:r>
            <a:r>
              <a:rPr lang="es-CL" sz="1800" dirty="0" smtClean="0"/>
              <a:t>de la política pública</a:t>
            </a:r>
            <a:endParaRPr lang="es-CL" sz="1800" dirty="0"/>
          </a:p>
          <a:p>
            <a:r>
              <a:rPr lang="es-CL" sz="1800" dirty="0" smtClean="0"/>
              <a:t>Como es un proyecto de largo aliento, es necesario generar sub-proyectos que permitan mostrar Quick </a:t>
            </a:r>
            <a:r>
              <a:rPr lang="es-CL" sz="1800" dirty="0" err="1" smtClean="0"/>
              <a:t>Wins</a:t>
            </a:r>
            <a:endParaRPr lang="es-CL" sz="1800" dirty="0" smtClean="0"/>
          </a:p>
          <a:p>
            <a:r>
              <a:rPr lang="es-CL" sz="1800" dirty="0" smtClean="0"/>
              <a:t>Tener un claro entendimiento de los requerimientos </a:t>
            </a:r>
            <a:r>
              <a:rPr lang="es-CL" sz="1800" dirty="0" smtClean="0"/>
              <a:t>de las instituciones públicas y de los proveedores como así también </a:t>
            </a:r>
            <a:r>
              <a:rPr lang="es-CL" sz="1800" dirty="0" smtClean="0"/>
              <a:t>la funcionalidad necesaria</a:t>
            </a:r>
          </a:p>
          <a:p>
            <a:r>
              <a:rPr lang="es-CL" sz="1800" dirty="0" smtClean="0"/>
              <a:t>Establecer </a:t>
            </a:r>
            <a:r>
              <a:rPr lang="es-CL" sz="1800" dirty="0"/>
              <a:t>indicadores de desempeño y medir una línea base inicial contra la que se pueda medir los resultados obtenidos</a:t>
            </a:r>
          </a:p>
          <a:p>
            <a:r>
              <a:rPr lang="es-CL" sz="1800" dirty="0" smtClean="0"/>
              <a:t>Lograr cambios en la cultura de los compradores y de los proveedores del Estado</a:t>
            </a:r>
          </a:p>
          <a:p>
            <a:r>
              <a:rPr lang="es-CL" sz="1800" dirty="0" smtClean="0"/>
              <a:t>Entender que el proceso implica una gestión del cambio constante</a:t>
            </a:r>
          </a:p>
          <a:p>
            <a:r>
              <a:rPr lang="es-CL" sz="1800" dirty="0" smtClean="0"/>
              <a:t>Identificar los líderes del cambio al interior de las organizaciones y darles las herramientas para que generen el cambio de cultura en las organizaciones</a:t>
            </a:r>
          </a:p>
          <a:p>
            <a:endParaRPr lang="es-CL" sz="1800" dirty="0" smtClean="0"/>
          </a:p>
          <a:p>
            <a:endParaRPr lang="es-CL" sz="1800" dirty="0" smtClean="0"/>
          </a:p>
          <a:p>
            <a:endParaRPr lang="es-CL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erso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73016"/>
            <a:ext cx="2303462" cy="16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 sz="2800" dirty="0"/>
              <a:t>Sistema de Información vs. Informático</a:t>
            </a:r>
            <a:r>
              <a:rPr lang="es-AR" altLang="es-ES_tradnl" sz="4800" dirty="0"/>
              <a:t>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AR" altLang="es-ES_tradnl" dirty="0"/>
              <a:t>Sistema de Información</a:t>
            </a:r>
          </a:p>
          <a:p>
            <a:pPr lvl="1">
              <a:lnSpc>
                <a:spcPct val="80000"/>
              </a:lnSpc>
            </a:pPr>
            <a:r>
              <a:rPr lang="es-AR" altLang="es-ES_tradnl" sz="1600" dirty="0">
                <a:cs typeface="Times New Roman" pitchFamily="18" charset="0"/>
              </a:rPr>
              <a:t>Sistema que tiene como fin brindar información</a:t>
            </a:r>
          </a:p>
          <a:p>
            <a:pPr>
              <a:lnSpc>
                <a:spcPct val="80000"/>
              </a:lnSpc>
            </a:pPr>
            <a:r>
              <a:rPr lang="es-AR" altLang="es-ES_tradnl" dirty="0"/>
              <a:t>Sistema Informático</a:t>
            </a:r>
          </a:p>
          <a:p>
            <a:pPr lvl="1">
              <a:lnSpc>
                <a:spcPct val="80000"/>
              </a:lnSpc>
            </a:pPr>
            <a:r>
              <a:rPr lang="es-AR" altLang="es-ES_tradnl" sz="1600" dirty="0">
                <a:cs typeface="Times New Roman" pitchFamily="18" charset="0"/>
              </a:rPr>
              <a:t>Automatización total o parcial de un sistema de información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AR" altLang="es-ES_tradnl" dirty="0"/>
              <a:t>Tecnologías de la Información y Comunicaciones (TIC)</a:t>
            </a:r>
          </a:p>
          <a:p>
            <a:pPr lvl="1">
              <a:lnSpc>
                <a:spcPct val="80000"/>
              </a:lnSpc>
            </a:pPr>
            <a:r>
              <a:rPr lang="es-AR" altLang="es-ES_tradnl" sz="1600" dirty="0" smtClean="0">
                <a:cs typeface="Times New Roman" pitchFamily="18" charset="0"/>
              </a:rPr>
              <a:t>Hardware </a:t>
            </a:r>
            <a:r>
              <a:rPr lang="es-AR" altLang="es-ES_tradnl" sz="1600" dirty="0">
                <a:cs typeface="Times New Roman" pitchFamily="18" charset="0"/>
              </a:rPr>
              <a:t>+ Comunicaciones + Software + </a:t>
            </a:r>
            <a:r>
              <a:rPr lang="es-AR" altLang="es-ES_tradnl" sz="1600" b="1" dirty="0">
                <a:cs typeface="Times New Roman" pitchFamily="18" charset="0"/>
              </a:rPr>
              <a:t>Capital Humano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s-AR" altLang="es-ES_tradnl" sz="1600" dirty="0">
                <a:cs typeface="Times New Roman" pitchFamily="18" charset="0"/>
              </a:rPr>
              <a:t>	+ Seguridad &amp; Auditoría Informática + e-</a:t>
            </a:r>
            <a:r>
              <a:rPr lang="es-AR" altLang="es-ES_tradnl" sz="1600" dirty="0" err="1">
                <a:cs typeface="Times New Roman" pitchFamily="18" charset="0"/>
              </a:rPr>
              <a:t>business</a:t>
            </a:r>
            <a:endParaRPr lang="es-AR" altLang="es-ES_tradnl" sz="16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AR" altLang="es-ES_tradnl" dirty="0">
                <a:cs typeface="Times New Roman" pitchFamily="18" charset="0"/>
              </a:rPr>
              <a:t>Hardware: Todo aquello que se puede romper con un martillo…</a:t>
            </a:r>
          </a:p>
          <a:p>
            <a:pPr>
              <a:lnSpc>
                <a:spcPct val="80000"/>
              </a:lnSpc>
            </a:pPr>
            <a:r>
              <a:rPr lang="es-AR" altLang="es-ES_tradnl" dirty="0">
                <a:cs typeface="Times New Roman" pitchFamily="18" charset="0"/>
              </a:rPr>
              <a:t>Software: Todo aquello que solo podemos insultar o maldecir ;-)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DBD9656B-B6AD-445D-B944-DC9F3E3A2F07}" type="slidenum">
              <a:rPr lang="es-ES_tradnl" altLang="es-ES_tradnl"/>
              <a:pPr/>
              <a:t>2</a:t>
            </a:fld>
            <a:endParaRPr lang="es-AR" altLang="es-ES_tradnl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0522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Santo Domingo</a:t>
            </a:r>
            <a:r>
              <a:rPr lang="es-CL" dirty="0" smtClean="0"/>
              <a:t>, 18 de Octubre </a:t>
            </a:r>
            <a:r>
              <a:rPr lang="es-CL" dirty="0" smtClean="0"/>
              <a:t>de 2011</a:t>
            </a:r>
            <a:endParaRPr lang="es-C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Las TIC como herramientas de modernización de las compras públicas</a:t>
            </a:r>
            <a:endParaRPr lang="es-CL" dirty="0"/>
          </a:p>
        </p:txBody>
      </p:sp>
      <p:sp>
        <p:nvSpPr>
          <p:cNvPr id="4" name="TextBox 3"/>
          <p:cNvSpPr txBox="1"/>
          <p:nvPr/>
        </p:nvSpPr>
        <p:spPr>
          <a:xfrm>
            <a:off x="6998759" y="5877272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Alejandro </a:t>
            </a:r>
            <a:r>
              <a:rPr lang="es-CL" dirty="0" err="1" smtClean="0"/>
              <a:t>Susel</a:t>
            </a:r>
            <a:endParaRPr lang="es-CL" dirty="0" smtClean="0"/>
          </a:p>
          <a:p>
            <a:r>
              <a:rPr lang="es-CL" dirty="0" smtClean="0">
                <a:hlinkClick r:id="rId2"/>
              </a:rPr>
              <a:t>asusel@holos.cl</a:t>
            </a:r>
            <a:endParaRPr lang="es-CL" dirty="0" smtClean="0"/>
          </a:p>
          <a:p>
            <a:r>
              <a:rPr lang="es-CL" dirty="0" smtClean="0"/>
              <a:t>www.holos.cl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6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920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AR" altLang="es-ES_tradnl" sz="2000" dirty="0"/>
              <a:t>El mundo de las </a:t>
            </a:r>
            <a:r>
              <a:rPr lang="es-AR" altLang="es-ES_tradnl" sz="2000" dirty="0" err="1" smtClean="0"/>
              <a:t>TICs</a:t>
            </a:r>
            <a:r>
              <a:rPr lang="es-AR" altLang="es-ES_tradnl" sz="2000" dirty="0" smtClean="0"/>
              <a:t> - Tecnologías </a:t>
            </a:r>
            <a:r>
              <a:rPr lang="es-AR" altLang="es-ES_tradnl" sz="2000" dirty="0"/>
              <a:t>de la Información </a:t>
            </a:r>
            <a:r>
              <a:rPr lang="es-ES_tradnl" altLang="es-ES_tradnl" sz="2000" dirty="0"/>
              <a:t>y Comunicaciones</a:t>
            </a:r>
            <a:endParaRPr lang="es-AR" altLang="es-ES_tradnl" sz="2000" dirty="0"/>
          </a:p>
        </p:txBody>
      </p:sp>
      <p:sp>
        <p:nvSpPr>
          <p:cNvPr id="22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A541C-6087-486F-AC16-52B4083565AF}" type="slidenum">
              <a:rPr lang="es-ES_tradnl" altLang="es-ES_tradnl"/>
              <a:pPr>
                <a:defRPr/>
              </a:pPr>
              <a:t>3</a:t>
            </a:fld>
            <a:endParaRPr lang="es-AR" altLang="es-ES_tradnl"/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 rot="-5400000">
            <a:off x="4498975" y="-1444841"/>
            <a:ext cx="649288" cy="6218671"/>
          </a:xfrm>
          <a:prstGeom prst="flowChartDelay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7310438" y="2217737"/>
            <a:ext cx="935037" cy="314325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2411413" y="2099830"/>
            <a:ext cx="4826000" cy="785091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2411413" y="3033207"/>
            <a:ext cx="4826000" cy="720148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2411413" y="3896807"/>
            <a:ext cx="4826000" cy="720148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2411413" y="4760407"/>
            <a:ext cx="4826000" cy="720148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36963" y="4937270"/>
            <a:ext cx="2514600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/>
              <a:t>Hardware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492500" y="4026045"/>
            <a:ext cx="2735263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Comunicaciones</a:t>
            </a:r>
            <a:endParaRPr lang="es-AR" altLang="es-ES_tradnl" sz="1400" b="1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492500" y="3208482"/>
            <a:ext cx="2735263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Software de Base</a:t>
            </a:r>
            <a:endParaRPr lang="es-AR" altLang="es-ES_tradnl" sz="1400" b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 rot="-5400000">
            <a:off x="5967413" y="3362469"/>
            <a:ext cx="3527425" cy="63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ES_tradnl" altLang="es-ES_tradnl" sz="2000" b="1">
                <a:solidFill>
                  <a:schemeClr val="bg1"/>
                </a:solidFill>
              </a:rPr>
              <a:t>Seguridad &amp; Auditoría Informática</a:t>
            </a:r>
            <a:endParaRPr lang="es-AR" altLang="es-ES_tradnl" sz="1200" b="1">
              <a:solidFill>
                <a:schemeClr val="bg1"/>
              </a:solidFill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1403350" y="2217737"/>
            <a:ext cx="936625" cy="314325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 rot="-5400000">
            <a:off x="267494" y="3644684"/>
            <a:ext cx="3240087" cy="36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ES_tradnl" altLang="es-ES_tradnl" sz="2000" b="1">
                <a:solidFill>
                  <a:schemeClr val="bg1"/>
                </a:solidFill>
              </a:rPr>
              <a:t>E-Business</a:t>
            </a:r>
            <a:endParaRPr lang="es-AR" altLang="es-ES_tradnl" sz="1200" b="1">
              <a:solidFill>
                <a:schemeClr val="bg1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628900" y="2271857"/>
            <a:ext cx="4535488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Software de </a:t>
            </a:r>
            <a:r>
              <a:rPr lang="es-ES_tradnl" altLang="es-ES_tradnl" sz="2400" b="1"/>
              <a:t>Aplicación</a:t>
            </a:r>
            <a:endParaRPr lang="es-AR" altLang="es-ES_tradnl" sz="1400" b="1"/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 rot="5400000">
            <a:off x="4464050" y="2836575"/>
            <a:ext cx="647700" cy="6153727"/>
          </a:xfrm>
          <a:prstGeom prst="flowChartDelay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908175" y="5754832"/>
            <a:ext cx="5616575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>
                <a:solidFill>
                  <a:schemeClr val="bg1"/>
                </a:solidFill>
              </a:rPr>
              <a:t>Capita</a:t>
            </a:r>
            <a:r>
              <a:rPr lang="es-ES_tradnl" altLang="es-ES_tradnl" sz="2400" b="1">
                <a:solidFill>
                  <a:schemeClr val="bg1"/>
                </a:solidFill>
              </a:rPr>
              <a:t>l Humano Informático</a:t>
            </a:r>
            <a:endParaRPr lang="es-AR" altLang="es-ES_tradnl" sz="2400" b="1">
              <a:solidFill>
                <a:schemeClr val="bg1"/>
              </a:solidFill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124075" y="1505095"/>
            <a:ext cx="5400675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>
                <a:solidFill>
                  <a:schemeClr val="bg1"/>
                </a:solidFill>
              </a:rPr>
              <a:t>Capital</a:t>
            </a:r>
            <a:r>
              <a:rPr lang="es-ES_tradnl" altLang="es-ES_tradnl" sz="2400" b="1">
                <a:solidFill>
                  <a:schemeClr val="bg1"/>
                </a:solidFill>
              </a:rPr>
              <a:t> Humano no informático</a:t>
            </a:r>
            <a:endParaRPr lang="es-AR" altLang="es-ES_tradnl" sz="2400" b="1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 rot="-5400000">
            <a:off x="5607050" y="4124470"/>
            <a:ext cx="2514600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/>
              <a:t>Infraestructura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 rot="-5400000">
            <a:off x="1430338" y="4118120"/>
            <a:ext cx="2514600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/>
              <a:t>Infraestructura</a:t>
            </a: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>
            <a:off x="2987675" y="3243118"/>
            <a:ext cx="3671888" cy="202911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L">
              <a:latin typeface="Rockwell" pitchFamily="18" charset="0"/>
            </a:endParaRP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47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229600" cy="49006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AR" altLang="es-ES_tradnl" sz="2800"/>
              <a:t>Gestión Estratégica de las TICs</a:t>
            </a:r>
          </a:p>
        </p:txBody>
      </p:sp>
      <p:sp>
        <p:nvSpPr>
          <p:cNvPr id="31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76096-8BB0-45C6-BBA5-0BD0F64A1BB8}" type="slidenum">
              <a:rPr lang="es-ES_tradnl" altLang="es-ES_tradnl"/>
              <a:pPr>
                <a:defRPr/>
              </a:pPr>
              <a:t>4</a:t>
            </a:fld>
            <a:endParaRPr lang="es-AR" altLang="es-ES_tradnl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96950" y="5461000"/>
            <a:ext cx="27892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DIAGNOSTICO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altLang="es-ES_tradnl" sz="1400" b="1"/>
              <a:t>(situación actual)</a:t>
            </a:r>
            <a:endParaRPr lang="es-AR" altLang="es-ES_tradnl" sz="1400" b="1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867400" y="2420938"/>
            <a:ext cx="199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OBJETIVO</a:t>
            </a:r>
            <a:endParaRPr lang="es-AR" altLang="es-ES_tradnl" sz="2400" b="1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924550" y="278765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s-MX" altLang="es-ES_tradnl"/>
              <a:t>Alineado con la Visión y Misión de la Organización</a:t>
            </a:r>
            <a:endParaRPr lang="es-AR" altLang="es-ES_tradnl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rot="-2014408">
            <a:off x="2771775" y="2565400"/>
            <a:ext cx="3352800" cy="1524000"/>
          </a:xfrm>
          <a:prstGeom prst="notchedRightArrow">
            <a:avLst>
              <a:gd name="adj1" fmla="val 52463"/>
              <a:gd name="adj2" fmla="val 35322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endParaRPr lang="es-CL">
              <a:latin typeface="Rockwell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rot="-2043802">
            <a:off x="3270250" y="3141663"/>
            <a:ext cx="2097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1600" b="1"/>
              <a:t>Plan </a:t>
            </a:r>
            <a:r>
              <a:rPr lang="es-ES_tradnl" altLang="es-ES_tradnl" sz="1600" b="1"/>
              <a:t>Estratégico </a:t>
            </a:r>
            <a:r>
              <a:rPr lang="es-MX" altLang="es-ES_tradnl" sz="1600" b="1"/>
              <a:t>Tecnológico</a:t>
            </a:r>
            <a:endParaRPr lang="es-AR" altLang="es-ES_tradnl" sz="1600" b="1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 rot="-2043802">
            <a:off x="3473450" y="3937000"/>
            <a:ext cx="2097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1600" b="1"/>
              <a:t>(Para cada </a:t>
            </a:r>
            <a:r>
              <a:rPr lang="es-ES_tradnl" altLang="es-ES_tradnl" sz="1600" b="1"/>
              <a:t>componente TIC)</a:t>
            </a:r>
            <a:endParaRPr lang="es-AR" altLang="es-ES_tradnl" sz="1600" b="1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835150" y="4437063"/>
            <a:ext cx="1008063" cy="755650"/>
            <a:chOff x="1066" y="2750"/>
            <a:chExt cx="635" cy="476"/>
          </a:xfrm>
        </p:grpSpPr>
        <p:grpSp>
          <p:nvGrpSpPr>
            <p:cNvPr id="21526" name="Group 28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21528" name="AutoShape 29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9" name="AutoShape 30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rgbClr val="33CC33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33CC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0" name="AutoShape 31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CC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1" name="AutoShape 32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rgbClr val="B2ECF4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2ECF4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2" name="AutoShape 33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rgbClr val="C0C0C0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3" name="AutoShape 34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4" name="AutoShape 35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rgbClr val="9021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9021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5" name="AutoShape 36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</p:grpSp>
        <p:sp>
          <p:nvSpPr>
            <p:cNvPr id="21527" name="Text Box 37"/>
            <p:cNvSpPr txBox="1">
              <a:spLocks noChangeArrowheads="1"/>
            </p:cNvSpPr>
            <p:nvPr/>
          </p:nvSpPr>
          <p:spPr bwMode="auto">
            <a:xfrm>
              <a:off x="1247" y="2799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s-MX" altLang="es-ES_tradnl" sz="2800" b="1"/>
                <a:t>D</a:t>
              </a:r>
              <a:endParaRPr lang="es-AR" altLang="es-ES_tradnl" sz="1600" b="1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156325" y="1412875"/>
            <a:ext cx="1008063" cy="755650"/>
            <a:chOff x="1066" y="2750"/>
            <a:chExt cx="635" cy="476"/>
          </a:xfrm>
        </p:grpSpPr>
        <p:grpSp>
          <p:nvGrpSpPr>
            <p:cNvPr id="21516" name="Group 51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21518" name="AutoShape 52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19" name="AutoShape 53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rgbClr val="33CC33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33CC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0" name="AutoShape 54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CC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1" name="AutoShape 55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rgbClr val="B2ECF4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2ECF4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2" name="AutoShape 56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rgbClr val="C0C0C0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3" name="AutoShape 57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4" name="AutoShape 58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rgbClr val="9021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9021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5" name="AutoShape 59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</p:grpSp>
        <p:sp>
          <p:nvSpPr>
            <p:cNvPr id="21517" name="Text Box 60"/>
            <p:cNvSpPr txBox="1">
              <a:spLocks noChangeArrowheads="1"/>
            </p:cNvSpPr>
            <p:nvPr/>
          </p:nvSpPr>
          <p:spPr bwMode="auto">
            <a:xfrm>
              <a:off x="1247" y="2799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s-AR" altLang="es-ES_tradnl" sz="2800" b="1"/>
                <a:t>O</a:t>
              </a:r>
            </a:p>
          </p:txBody>
        </p:sp>
      </p:grpSp>
      <p:sp>
        <p:nvSpPr>
          <p:cNvPr id="3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64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1013" y="1052623"/>
            <a:ext cx="8064500" cy="5256212"/>
          </a:xfrm>
        </p:spPr>
        <p:txBody>
          <a:bodyPr/>
          <a:lstStyle/>
          <a:p>
            <a:endParaRPr lang="es-CL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Ámbitos del análisis estratégico</a:t>
            </a:r>
            <a:endParaRPr lang="es-C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3581A-107C-4574-A95C-D5ECA69BEE6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AutoShape 925"/>
          <p:cNvSpPr>
            <a:spLocks noChangeAspect="1" noChangeArrowheads="1" noTextEdit="1"/>
          </p:cNvSpPr>
          <p:nvPr/>
        </p:nvSpPr>
        <p:spPr bwMode="auto">
          <a:xfrm>
            <a:off x="1927680" y="1412776"/>
            <a:ext cx="5235119" cy="489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sz="1200"/>
          </a:p>
        </p:txBody>
      </p:sp>
      <p:sp>
        <p:nvSpPr>
          <p:cNvPr id="10" name="Oval 924"/>
          <p:cNvSpPr>
            <a:spLocks noChangeArrowheads="1"/>
          </p:cNvSpPr>
          <p:nvPr/>
        </p:nvSpPr>
        <p:spPr bwMode="auto">
          <a:xfrm>
            <a:off x="2633957" y="1881662"/>
            <a:ext cx="3605874" cy="3598135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 sz="1200"/>
          </a:p>
        </p:txBody>
      </p:sp>
      <p:grpSp>
        <p:nvGrpSpPr>
          <p:cNvPr id="11" name="Group 895"/>
          <p:cNvGrpSpPr>
            <a:grpSpLocks/>
          </p:cNvGrpSpPr>
          <p:nvPr/>
        </p:nvGrpSpPr>
        <p:grpSpPr bwMode="auto">
          <a:xfrm>
            <a:off x="2284447" y="3716483"/>
            <a:ext cx="1060432" cy="722699"/>
            <a:chOff x="1910" y="3207"/>
            <a:chExt cx="831" cy="523"/>
          </a:xfrm>
        </p:grpSpPr>
        <p:sp>
          <p:nvSpPr>
            <p:cNvPr id="3721" name="Freeform 923"/>
            <p:cNvSpPr>
              <a:spLocks/>
            </p:cNvSpPr>
            <p:nvPr/>
          </p:nvSpPr>
          <p:spPr bwMode="auto">
            <a:xfrm>
              <a:off x="2209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22" name="Freeform 922"/>
            <p:cNvSpPr>
              <a:spLocks/>
            </p:cNvSpPr>
            <p:nvPr/>
          </p:nvSpPr>
          <p:spPr bwMode="auto">
            <a:xfrm>
              <a:off x="2093" y="3207"/>
              <a:ext cx="117" cy="522"/>
            </a:xfrm>
            <a:custGeom>
              <a:avLst/>
              <a:gdLst>
                <a:gd name="T0" fmla="*/ 0 w 117"/>
                <a:gd name="T1" fmla="*/ 521 h 522"/>
                <a:gd name="T2" fmla="*/ 0 w 117"/>
                <a:gd name="T3" fmla="*/ 12 h 522"/>
                <a:gd name="T4" fmla="*/ 7 w 117"/>
                <a:gd name="T5" fmla="*/ 9 h 522"/>
                <a:gd name="T6" fmla="*/ 16 w 117"/>
                <a:gd name="T7" fmla="*/ 6 h 522"/>
                <a:gd name="T8" fmla="*/ 29 w 117"/>
                <a:gd name="T9" fmla="*/ 3 h 522"/>
                <a:gd name="T10" fmla="*/ 39 w 117"/>
                <a:gd name="T11" fmla="*/ 1 h 522"/>
                <a:gd name="T12" fmla="*/ 49 w 117"/>
                <a:gd name="T13" fmla="*/ 0 h 522"/>
                <a:gd name="T14" fmla="*/ 57 w 117"/>
                <a:gd name="T15" fmla="*/ 0 h 522"/>
                <a:gd name="T16" fmla="*/ 63 w 117"/>
                <a:gd name="T17" fmla="*/ 0 h 522"/>
                <a:gd name="T18" fmla="*/ 70 w 117"/>
                <a:gd name="T19" fmla="*/ 1 h 522"/>
                <a:gd name="T20" fmla="*/ 76 w 117"/>
                <a:gd name="T21" fmla="*/ 2 h 522"/>
                <a:gd name="T22" fmla="*/ 81 w 117"/>
                <a:gd name="T23" fmla="*/ 3 h 522"/>
                <a:gd name="T24" fmla="*/ 86 w 117"/>
                <a:gd name="T25" fmla="*/ 4 h 522"/>
                <a:gd name="T26" fmla="*/ 94 w 117"/>
                <a:gd name="T27" fmla="*/ 5 h 522"/>
                <a:gd name="T28" fmla="*/ 105 w 117"/>
                <a:gd name="T29" fmla="*/ 9 h 522"/>
                <a:gd name="T30" fmla="*/ 111 w 117"/>
                <a:gd name="T31" fmla="*/ 10 h 522"/>
                <a:gd name="T32" fmla="*/ 116 w 117"/>
                <a:gd name="T33" fmla="*/ 12 h 522"/>
                <a:gd name="T34" fmla="*/ 116 w 117"/>
                <a:gd name="T35" fmla="*/ 521 h 522"/>
                <a:gd name="T36" fmla="*/ 0 w 117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522">
                  <a:moveTo>
                    <a:pt x="0" y="521"/>
                  </a:moveTo>
                  <a:lnTo>
                    <a:pt x="0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9" y="3"/>
                  </a:lnTo>
                  <a:lnTo>
                    <a:pt x="39" y="1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70" y="1"/>
                  </a:lnTo>
                  <a:lnTo>
                    <a:pt x="76" y="2"/>
                  </a:lnTo>
                  <a:lnTo>
                    <a:pt x="81" y="3"/>
                  </a:lnTo>
                  <a:lnTo>
                    <a:pt x="86" y="4"/>
                  </a:lnTo>
                  <a:lnTo>
                    <a:pt x="94" y="5"/>
                  </a:lnTo>
                  <a:lnTo>
                    <a:pt x="105" y="9"/>
                  </a:lnTo>
                  <a:lnTo>
                    <a:pt x="111" y="10"/>
                  </a:lnTo>
                  <a:lnTo>
                    <a:pt x="116" y="12"/>
                  </a:lnTo>
                  <a:lnTo>
                    <a:pt x="116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23" name="Group 918"/>
            <p:cNvGrpSpPr>
              <a:grpSpLocks/>
            </p:cNvGrpSpPr>
            <p:nvPr/>
          </p:nvGrpSpPr>
          <p:grpSpPr bwMode="auto">
            <a:xfrm>
              <a:off x="2093" y="3346"/>
              <a:ext cx="117" cy="295"/>
              <a:chOff x="2093" y="3346"/>
              <a:chExt cx="117" cy="295"/>
            </a:xfrm>
          </p:grpSpPr>
          <p:sp>
            <p:nvSpPr>
              <p:cNvPr id="3746" name="Freeform 921"/>
              <p:cNvSpPr>
                <a:spLocks/>
              </p:cNvSpPr>
              <p:nvPr/>
            </p:nvSpPr>
            <p:spPr bwMode="auto">
              <a:xfrm>
                <a:off x="2093" y="3586"/>
                <a:ext cx="117" cy="25"/>
              </a:xfrm>
              <a:custGeom>
                <a:avLst/>
                <a:gdLst>
                  <a:gd name="T0" fmla="*/ 0 w 117"/>
                  <a:gd name="T1" fmla="*/ 12 h 25"/>
                  <a:gd name="T2" fmla="*/ 3 w 117"/>
                  <a:gd name="T3" fmla="*/ 10 h 25"/>
                  <a:gd name="T4" fmla="*/ 8 w 117"/>
                  <a:gd name="T5" fmla="*/ 8 h 25"/>
                  <a:gd name="T6" fmla="*/ 14 w 117"/>
                  <a:gd name="T7" fmla="*/ 6 h 25"/>
                  <a:gd name="T8" fmla="*/ 22 w 117"/>
                  <a:gd name="T9" fmla="*/ 4 h 25"/>
                  <a:gd name="T10" fmla="*/ 30 w 117"/>
                  <a:gd name="T11" fmla="*/ 2 h 25"/>
                  <a:gd name="T12" fmla="*/ 39 w 117"/>
                  <a:gd name="T13" fmla="*/ 0 h 25"/>
                  <a:gd name="T14" fmla="*/ 49 w 117"/>
                  <a:gd name="T15" fmla="*/ 0 h 25"/>
                  <a:gd name="T16" fmla="*/ 56 w 117"/>
                  <a:gd name="T17" fmla="*/ 0 h 25"/>
                  <a:gd name="T18" fmla="*/ 66 w 117"/>
                  <a:gd name="T19" fmla="*/ 0 h 25"/>
                  <a:gd name="T20" fmla="*/ 75 w 117"/>
                  <a:gd name="T21" fmla="*/ 1 h 25"/>
                  <a:gd name="T22" fmla="*/ 82 w 117"/>
                  <a:gd name="T23" fmla="*/ 2 h 25"/>
                  <a:gd name="T24" fmla="*/ 90 w 117"/>
                  <a:gd name="T25" fmla="*/ 3 h 25"/>
                  <a:gd name="T26" fmla="*/ 97 w 117"/>
                  <a:gd name="T27" fmla="*/ 5 h 25"/>
                  <a:gd name="T28" fmla="*/ 106 w 117"/>
                  <a:gd name="T29" fmla="*/ 8 h 25"/>
                  <a:gd name="T30" fmla="*/ 112 w 117"/>
                  <a:gd name="T31" fmla="*/ 10 h 25"/>
                  <a:gd name="T32" fmla="*/ 116 w 117"/>
                  <a:gd name="T33" fmla="*/ 12 h 25"/>
                  <a:gd name="T34" fmla="*/ 116 w 117"/>
                  <a:gd name="T35" fmla="*/ 24 h 25"/>
                  <a:gd name="T36" fmla="*/ 113 w 117"/>
                  <a:gd name="T37" fmla="*/ 22 h 25"/>
                  <a:gd name="T38" fmla="*/ 107 w 117"/>
                  <a:gd name="T39" fmla="*/ 20 h 25"/>
                  <a:gd name="T40" fmla="*/ 100 w 117"/>
                  <a:gd name="T41" fmla="*/ 18 h 25"/>
                  <a:gd name="T42" fmla="*/ 93 w 117"/>
                  <a:gd name="T43" fmla="*/ 17 h 25"/>
                  <a:gd name="T44" fmla="*/ 85 w 117"/>
                  <a:gd name="T45" fmla="*/ 14 h 25"/>
                  <a:gd name="T46" fmla="*/ 76 w 117"/>
                  <a:gd name="T47" fmla="*/ 13 h 25"/>
                  <a:gd name="T48" fmla="*/ 67 w 117"/>
                  <a:gd name="T49" fmla="*/ 12 h 25"/>
                  <a:gd name="T50" fmla="*/ 60 w 117"/>
                  <a:gd name="T51" fmla="*/ 12 h 25"/>
                  <a:gd name="T52" fmla="*/ 53 w 117"/>
                  <a:gd name="T53" fmla="*/ 12 h 25"/>
                  <a:gd name="T54" fmla="*/ 46 w 117"/>
                  <a:gd name="T55" fmla="*/ 12 h 25"/>
                  <a:gd name="T56" fmla="*/ 39 w 117"/>
                  <a:gd name="T57" fmla="*/ 12 h 25"/>
                  <a:gd name="T58" fmla="*/ 31 w 117"/>
                  <a:gd name="T59" fmla="*/ 14 h 25"/>
                  <a:gd name="T60" fmla="*/ 23 w 117"/>
                  <a:gd name="T61" fmla="*/ 16 h 25"/>
                  <a:gd name="T62" fmla="*/ 15 w 117"/>
                  <a:gd name="T63" fmla="*/ 18 h 25"/>
                  <a:gd name="T64" fmla="*/ 8 w 117"/>
                  <a:gd name="T65" fmla="*/ 20 h 25"/>
                  <a:gd name="T66" fmla="*/ 0 w 117"/>
                  <a:gd name="T67" fmla="*/ 24 h 25"/>
                  <a:gd name="T68" fmla="*/ 0 w 117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4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9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6" y="0"/>
                    </a:lnTo>
                    <a:lnTo>
                      <a:pt x="75" y="1"/>
                    </a:lnTo>
                    <a:lnTo>
                      <a:pt x="82" y="2"/>
                    </a:lnTo>
                    <a:lnTo>
                      <a:pt x="90" y="3"/>
                    </a:lnTo>
                    <a:lnTo>
                      <a:pt x="97" y="5"/>
                    </a:lnTo>
                    <a:lnTo>
                      <a:pt x="106" y="8"/>
                    </a:lnTo>
                    <a:lnTo>
                      <a:pt x="112" y="10"/>
                    </a:lnTo>
                    <a:lnTo>
                      <a:pt x="116" y="12"/>
                    </a:lnTo>
                    <a:lnTo>
                      <a:pt x="116" y="24"/>
                    </a:lnTo>
                    <a:lnTo>
                      <a:pt x="113" y="22"/>
                    </a:lnTo>
                    <a:lnTo>
                      <a:pt x="107" y="20"/>
                    </a:lnTo>
                    <a:lnTo>
                      <a:pt x="100" y="18"/>
                    </a:lnTo>
                    <a:lnTo>
                      <a:pt x="93" y="17"/>
                    </a:lnTo>
                    <a:lnTo>
                      <a:pt x="85" y="14"/>
                    </a:lnTo>
                    <a:lnTo>
                      <a:pt x="76" y="13"/>
                    </a:lnTo>
                    <a:lnTo>
                      <a:pt x="67" y="12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46" y="12"/>
                    </a:lnTo>
                    <a:lnTo>
                      <a:pt x="39" y="12"/>
                    </a:lnTo>
                    <a:lnTo>
                      <a:pt x="31" y="14"/>
                    </a:lnTo>
                    <a:lnTo>
                      <a:pt x="23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7" name="Freeform 920"/>
              <p:cNvSpPr>
                <a:spLocks/>
              </p:cNvSpPr>
              <p:nvPr/>
            </p:nvSpPr>
            <p:spPr bwMode="auto">
              <a:xfrm>
                <a:off x="2094" y="3616"/>
                <a:ext cx="116" cy="25"/>
              </a:xfrm>
              <a:custGeom>
                <a:avLst/>
                <a:gdLst>
                  <a:gd name="T0" fmla="*/ 0 w 116"/>
                  <a:gd name="T1" fmla="*/ 12 h 25"/>
                  <a:gd name="T2" fmla="*/ 3 w 116"/>
                  <a:gd name="T3" fmla="*/ 10 h 25"/>
                  <a:gd name="T4" fmla="*/ 8 w 116"/>
                  <a:gd name="T5" fmla="*/ 8 h 25"/>
                  <a:gd name="T6" fmla="*/ 13 w 116"/>
                  <a:gd name="T7" fmla="*/ 6 h 25"/>
                  <a:gd name="T8" fmla="*/ 22 w 116"/>
                  <a:gd name="T9" fmla="*/ 4 h 25"/>
                  <a:gd name="T10" fmla="*/ 29 w 116"/>
                  <a:gd name="T11" fmla="*/ 2 h 25"/>
                  <a:gd name="T12" fmla="*/ 38 w 116"/>
                  <a:gd name="T13" fmla="*/ 0 h 25"/>
                  <a:gd name="T14" fmla="*/ 48 w 116"/>
                  <a:gd name="T15" fmla="*/ 0 h 25"/>
                  <a:gd name="T16" fmla="*/ 55 w 116"/>
                  <a:gd name="T17" fmla="*/ 0 h 25"/>
                  <a:gd name="T18" fmla="*/ 65 w 116"/>
                  <a:gd name="T19" fmla="*/ 0 h 25"/>
                  <a:gd name="T20" fmla="*/ 74 w 116"/>
                  <a:gd name="T21" fmla="*/ 1 h 25"/>
                  <a:gd name="T22" fmla="*/ 82 w 116"/>
                  <a:gd name="T23" fmla="*/ 2 h 25"/>
                  <a:gd name="T24" fmla="*/ 89 w 116"/>
                  <a:gd name="T25" fmla="*/ 3 h 25"/>
                  <a:gd name="T26" fmla="*/ 96 w 116"/>
                  <a:gd name="T27" fmla="*/ 5 h 25"/>
                  <a:gd name="T28" fmla="*/ 105 w 116"/>
                  <a:gd name="T29" fmla="*/ 8 h 25"/>
                  <a:gd name="T30" fmla="*/ 111 w 116"/>
                  <a:gd name="T31" fmla="*/ 10 h 25"/>
                  <a:gd name="T32" fmla="*/ 115 w 116"/>
                  <a:gd name="T33" fmla="*/ 12 h 25"/>
                  <a:gd name="T34" fmla="*/ 115 w 116"/>
                  <a:gd name="T35" fmla="*/ 24 h 25"/>
                  <a:gd name="T36" fmla="*/ 112 w 116"/>
                  <a:gd name="T37" fmla="*/ 22 h 25"/>
                  <a:gd name="T38" fmla="*/ 106 w 116"/>
                  <a:gd name="T39" fmla="*/ 20 h 25"/>
                  <a:gd name="T40" fmla="*/ 99 w 116"/>
                  <a:gd name="T41" fmla="*/ 18 h 25"/>
                  <a:gd name="T42" fmla="*/ 92 w 116"/>
                  <a:gd name="T43" fmla="*/ 17 h 25"/>
                  <a:gd name="T44" fmla="*/ 84 w 116"/>
                  <a:gd name="T45" fmla="*/ 15 h 25"/>
                  <a:gd name="T46" fmla="*/ 75 w 116"/>
                  <a:gd name="T47" fmla="*/ 13 h 25"/>
                  <a:gd name="T48" fmla="*/ 66 w 116"/>
                  <a:gd name="T49" fmla="*/ 12 h 25"/>
                  <a:gd name="T50" fmla="*/ 59 w 116"/>
                  <a:gd name="T51" fmla="*/ 12 h 25"/>
                  <a:gd name="T52" fmla="*/ 53 w 116"/>
                  <a:gd name="T53" fmla="*/ 12 h 25"/>
                  <a:gd name="T54" fmla="*/ 46 w 116"/>
                  <a:gd name="T55" fmla="*/ 12 h 25"/>
                  <a:gd name="T56" fmla="*/ 38 w 116"/>
                  <a:gd name="T57" fmla="*/ 13 h 25"/>
                  <a:gd name="T58" fmla="*/ 31 w 116"/>
                  <a:gd name="T59" fmla="*/ 14 h 25"/>
                  <a:gd name="T60" fmla="*/ 22 w 116"/>
                  <a:gd name="T61" fmla="*/ 16 h 25"/>
                  <a:gd name="T62" fmla="*/ 15 w 116"/>
                  <a:gd name="T63" fmla="*/ 18 h 25"/>
                  <a:gd name="T64" fmla="*/ 8 w 116"/>
                  <a:gd name="T65" fmla="*/ 20 h 25"/>
                  <a:gd name="T66" fmla="*/ 0 w 116"/>
                  <a:gd name="T67" fmla="*/ 24 h 25"/>
                  <a:gd name="T68" fmla="*/ 0 w 116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4"/>
                    </a:lnTo>
                    <a:lnTo>
                      <a:pt x="112" y="22"/>
                    </a:lnTo>
                    <a:lnTo>
                      <a:pt x="106" y="20"/>
                    </a:lnTo>
                    <a:lnTo>
                      <a:pt x="99" y="18"/>
                    </a:lnTo>
                    <a:lnTo>
                      <a:pt x="92" y="17"/>
                    </a:lnTo>
                    <a:lnTo>
                      <a:pt x="84" y="15"/>
                    </a:lnTo>
                    <a:lnTo>
                      <a:pt x="75" y="13"/>
                    </a:lnTo>
                    <a:lnTo>
                      <a:pt x="66" y="12"/>
                    </a:lnTo>
                    <a:lnTo>
                      <a:pt x="59" y="12"/>
                    </a:lnTo>
                    <a:lnTo>
                      <a:pt x="53" y="12"/>
                    </a:lnTo>
                    <a:lnTo>
                      <a:pt x="46" y="12"/>
                    </a:lnTo>
                    <a:lnTo>
                      <a:pt x="38" y="13"/>
                    </a:lnTo>
                    <a:lnTo>
                      <a:pt x="31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8" name="Freeform 919"/>
              <p:cNvSpPr>
                <a:spLocks/>
              </p:cNvSpPr>
              <p:nvPr/>
            </p:nvSpPr>
            <p:spPr bwMode="auto">
              <a:xfrm>
                <a:off x="2094" y="3346"/>
                <a:ext cx="116" cy="24"/>
              </a:xfrm>
              <a:custGeom>
                <a:avLst/>
                <a:gdLst>
                  <a:gd name="T0" fmla="*/ 0 w 116"/>
                  <a:gd name="T1" fmla="*/ 11 h 24"/>
                  <a:gd name="T2" fmla="*/ 3 w 116"/>
                  <a:gd name="T3" fmla="*/ 10 h 24"/>
                  <a:gd name="T4" fmla="*/ 8 w 116"/>
                  <a:gd name="T5" fmla="*/ 7 h 24"/>
                  <a:gd name="T6" fmla="*/ 13 w 116"/>
                  <a:gd name="T7" fmla="*/ 6 h 24"/>
                  <a:gd name="T8" fmla="*/ 22 w 116"/>
                  <a:gd name="T9" fmla="*/ 4 h 24"/>
                  <a:gd name="T10" fmla="*/ 29 w 116"/>
                  <a:gd name="T11" fmla="*/ 2 h 24"/>
                  <a:gd name="T12" fmla="*/ 38 w 116"/>
                  <a:gd name="T13" fmla="*/ 0 h 24"/>
                  <a:gd name="T14" fmla="*/ 48 w 116"/>
                  <a:gd name="T15" fmla="*/ 0 h 24"/>
                  <a:gd name="T16" fmla="*/ 55 w 116"/>
                  <a:gd name="T17" fmla="*/ 0 h 24"/>
                  <a:gd name="T18" fmla="*/ 65 w 116"/>
                  <a:gd name="T19" fmla="*/ 0 h 24"/>
                  <a:gd name="T20" fmla="*/ 74 w 116"/>
                  <a:gd name="T21" fmla="*/ 1 h 24"/>
                  <a:gd name="T22" fmla="*/ 82 w 116"/>
                  <a:gd name="T23" fmla="*/ 2 h 24"/>
                  <a:gd name="T24" fmla="*/ 89 w 116"/>
                  <a:gd name="T25" fmla="*/ 3 h 24"/>
                  <a:gd name="T26" fmla="*/ 96 w 116"/>
                  <a:gd name="T27" fmla="*/ 5 h 24"/>
                  <a:gd name="T28" fmla="*/ 105 w 116"/>
                  <a:gd name="T29" fmla="*/ 8 h 24"/>
                  <a:gd name="T30" fmla="*/ 111 w 116"/>
                  <a:gd name="T31" fmla="*/ 10 h 24"/>
                  <a:gd name="T32" fmla="*/ 115 w 116"/>
                  <a:gd name="T33" fmla="*/ 12 h 24"/>
                  <a:gd name="T34" fmla="*/ 115 w 116"/>
                  <a:gd name="T35" fmla="*/ 23 h 24"/>
                  <a:gd name="T36" fmla="*/ 112 w 116"/>
                  <a:gd name="T37" fmla="*/ 21 h 24"/>
                  <a:gd name="T38" fmla="*/ 106 w 116"/>
                  <a:gd name="T39" fmla="*/ 19 h 24"/>
                  <a:gd name="T40" fmla="*/ 99 w 116"/>
                  <a:gd name="T41" fmla="*/ 17 h 24"/>
                  <a:gd name="T42" fmla="*/ 92 w 116"/>
                  <a:gd name="T43" fmla="*/ 16 h 24"/>
                  <a:gd name="T44" fmla="*/ 84 w 116"/>
                  <a:gd name="T45" fmla="*/ 14 h 24"/>
                  <a:gd name="T46" fmla="*/ 75 w 116"/>
                  <a:gd name="T47" fmla="*/ 12 h 24"/>
                  <a:gd name="T48" fmla="*/ 66 w 116"/>
                  <a:gd name="T49" fmla="*/ 11 h 24"/>
                  <a:gd name="T50" fmla="*/ 59 w 116"/>
                  <a:gd name="T51" fmla="*/ 11 h 24"/>
                  <a:gd name="T52" fmla="*/ 53 w 116"/>
                  <a:gd name="T53" fmla="*/ 11 h 24"/>
                  <a:gd name="T54" fmla="*/ 46 w 116"/>
                  <a:gd name="T55" fmla="*/ 11 h 24"/>
                  <a:gd name="T56" fmla="*/ 38 w 116"/>
                  <a:gd name="T57" fmla="*/ 12 h 24"/>
                  <a:gd name="T58" fmla="*/ 31 w 116"/>
                  <a:gd name="T59" fmla="*/ 14 h 24"/>
                  <a:gd name="T60" fmla="*/ 22 w 116"/>
                  <a:gd name="T61" fmla="*/ 16 h 24"/>
                  <a:gd name="T62" fmla="*/ 15 w 116"/>
                  <a:gd name="T63" fmla="*/ 17 h 24"/>
                  <a:gd name="T64" fmla="*/ 8 w 116"/>
                  <a:gd name="T65" fmla="*/ 19 h 24"/>
                  <a:gd name="T66" fmla="*/ 0 w 116"/>
                  <a:gd name="T67" fmla="*/ 23 h 24"/>
                  <a:gd name="T68" fmla="*/ 0 w 116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3"/>
                    </a:lnTo>
                    <a:lnTo>
                      <a:pt x="112" y="21"/>
                    </a:lnTo>
                    <a:lnTo>
                      <a:pt x="106" y="19"/>
                    </a:lnTo>
                    <a:lnTo>
                      <a:pt x="99" y="17"/>
                    </a:lnTo>
                    <a:lnTo>
                      <a:pt x="92" y="16"/>
                    </a:lnTo>
                    <a:lnTo>
                      <a:pt x="84" y="14"/>
                    </a:lnTo>
                    <a:lnTo>
                      <a:pt x="75" y="12"/>
                    </a:lnTo>
                    <a:lnTo>
                      <a:pt x="66" y="11"/>
                    </a:lnTo>
                    <a:lnTo>
                      <a:pt x="59" y="11"/>
                    </a:lnTo>
                    <a:lnTo>
                      <a:pt x="53" y="11"/>
                    </a:lnTo>
                    <a:lnTo>
                      <a:pt x="46" y="11"/>
                    </a:lnTo>
                    <a:lnTo>
                      <a:pt x="38" y="12"/>
                    </a:lnTo>
                    <a:lnTo>
                      <a:pt x="31" y="14"/>
                    </a:lnTo>
                    <a:lnTo>
                      <a:pt x="22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24" name="Freeform 917"/>
            <p:cNvSpPr>
              <a:spLocks/>
            </p:cNvSpPr>
            <p:nvPr/>
          </p:nvSpPr>
          <p:spPr bwMode="auto">
            <a:xfrm>
              <a:off x="2317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25" name="Freeform 916"/>
            <p:cNvSpPr>
              <a:spLocks/>
            </p:cNvSpPr>
            <p:nvPr/>
          </p:nvSpPr>
          <p:spPr bwMode="auto">
            <a:xfrm>
              <a:off x="2203" y="3207"/>
              <a:ext cx="115" cy="522"/>
            </a:xfrm>
            <a:custGeom>
              <a:avLst/>
              <a:gdLst>
                <a:gd name="T0" fmla="*/ 0 w 115"/>
                <a:gd name="T1" fmla="*/ 521 h 522"/>
                <a:gd name="T2" fmla="*/ 0 w 115"/>
                <a:gd name="T3" fmla="*/ 12 h 522"/>
                <a:gd name="T4" fmla="*/ 6 w 115"/>
                <a:gd name="T5" fmla="*/ 9 h 522"/>
                <a:gd name="T6" fmla="*/ 16 w 115"/>
                <a:gd name="T7" fmla="*/ 6 h 522"/>
                <a:gd name="T8" fmla="*/ 28 w 115"/>
                <a:gd name="T9" fmla="*/ 3 h 522"/>
                <a:gd name="T10" fmla="*/ 38 w 115"/>
                <a:gd name="T11" fmla="*/ 1 h 522"/>
                <a:gd name="T12" fmla="*/ 48 w 115"/>
                <a:gd name="T13" fmla="*/ 0 h 522"/>
                <a:gd name="T14" fmla="*/ 56 w 115"/>
                <a:gd name="T15" fmla="*/ 0 h 522"/>
                <a:gd name="T16" fmla="*/ 61 w 115"/>
                <a:gd name="T17" fmla="*/ 0 h 522"/>
                <a:gd name="T18" fmla="*/ 68 w 115"/>
                <a:gd name="T19" fmla="*/ 1 h 522"/>
                <a:gd name="T20" fmla="*/ 75 w 115"/>
                <a:gd name="T21" fmla="*/ 2 h 522"/>
                <a:gd name="T22" fmla="*/ 80 w 115"/>
                <a:gd name="T23" fmla="*/ 3 h 522"/>
                <a:gd name="T24" fmla="*/ 84 w 115"/>
                <a:gd name="T25" fmla="*/ 4 h 522"/>
                <a:gd name="T26" fmla="*/ 92 w 115"/>
                <a:gd name="T27" fmla="*/ 5 h 522"/>
                <a:gd name="T28" fmla="*/ 103 w 115"/>
                <a:gd name="T29" fmla="*/ 9 h 522"/>
                <a:gd name="T30" fmla="*/ 109 w 115"/>
                <a:gd name="T31" fmla="*/ 10 h 522"/>
                <a:gd name="T32" fmla="*/ 114 w 115"/>
                <a:gd name="T33" fmla="*/ 12 h 522"/>
                <a:gd name="T34" fmla="*/ 114 w 115"/>
                <a:gd name="T35" fmla="*/ 521 h 522"/>
                <a:gd name="T36" fmla="*/ 0 w 115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522">
                  <a:moveTo>
                    <a:pt x="0" y="521"/>
                  </a:moveTo>
                  <a:lnTo>
                    <a:pt x="0" y="12"/>
                  </a:lnTo>
                  <a:lnTo>
                    <a:pt x="6" y="9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5" y="2"/>
                  </a:lnTo>
                  <a:lnTo>
                    <a:pt x="80" y="3"/>
                  </a:lnTo>
                  <a:lnTo>
                    <a:pt x="84" y="4"/>
                  </a:lnTo>
                  <a:lnTo>
                    <a:pt x="92" y="5"/>
                  </a:lnTo>
                  <a:lnTo>
                    <a:pt x="103" y="9"/>
                  </a:lnTo>
                  <a:lnTo>
                    <a:pt x="109" y="10"/>
                  </a:lnTo>
                  <a:lnTo>
                    <a:pt x="114" y="12"/>
                  </a:lnTo>
                  <a:lnTo>
                    <a:pt x="114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26" name="Group 912"/>
            <p:cNvGrpSpPr>
              <a:grpSpLocks/>
            </p:cNvGrpSpPr>
            <p:nvPr/>
          </p:nvGrpSpPr>
          <p:grpSpPr bwMode="auto">
            <a:xfrm>
              <a:off x="2203" y="3346"/>
              <a:ext cx="115" cy="295"/>
              <a:chOff x="2203" y="3346"/>
              <a:chExt cx="115" cy="295"/>
            </a:xfrm>
          </p:grpSpPr>
          <p:sp>
            <p:nvSpPr>
              <p:cNvPr id="3743" name="Freeform 915"/>
              <p:cNvSpPr>
                <a:spLocks/>
              </p:cNvSpPr>
              <p:nvPr/>
            </p:nvSpPr>
            <p:spPr bwMode="auto">
              <a:xfrm>
                <a:off x="2203" y="358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5 w 115"/>
                  <a:gd name="T19" fmla="*/ 0 h 25"/>
                  <a:gd name="T20" fmla="*/ 74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6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4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2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4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4" name="Freeform 914"/>
              <p:cNvSpPr>
                <a:spLocks/>
              </p:cNvSpPr>
              <p:nvPr/>
            </p:nvSpPr>
            <p:spPr bwMode="auto">
              <a:xfrm>
                <a:off x="2203" y="361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5 w 115"/>
                  <a:gd name="T19" fmla="*/ 0 h 25"/>
                  <a:gd name="T20" fmla="*/ 74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6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5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3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5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3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5" name="Freeform 913"/>
              <p:cNvSpPr>
                <a:spLocks/>
              </p:cNvSpPr>
              <p:nvPr/>
            </p:nvSpPr>
            <p:spPr bwMode="auto">
              <a:xfrm>
                <a:off x="2203" y="3346"/>
                <a:ext cx="115" cy="24"/>
              </a:xfrm>
              <a:custGeom>
                <a:avLst/>
                <a:gdLst>
                  <a:gd name="T0" fmla="*/ 0 w 115"/>
                  <a:gd name="T1" fmla="*/ 11 h 24"/>
                  <a:gd name="T2" fmla="*/ 3 w 115"/>
                  <a:gd name="T3" fmla="*/ 10 h 24"/>
                  <a:gd name="T4" fmla="*/ 8 w 115"/>
                  <a:gd name="T5" fmla="*/ 7 h 24"/>
                  <a:gd name="T6" fmla="*/ 13 w 115"/>
                  <a:gd name="T7" fmla="*/ 6 h 24"/>
                  <a:gd name="T8" fmla="*/ 22 w 115"/>
                  <a:gd name="T9" fmla="*/ 4 h 24"/>
                  <a:gd name="T10" fmla="*/ 29 w 115"/>
                  <a:gd name="T11" fmla="*/ 2 h 24"/>
                  <a:gd name="T12" fmla="*/ 38 w 115"/>
                  <a:gd name="T13" fmla="*/ 0 h 24"/>
                  <a:gd name="T14" fmla="*/ 48 w 115"/>
                  <a:gd name="T15" fmla="*/ 0 h 24"/>
                  <a:gd name="T16" fmla="*/ 55 w 115"/>
                  <a:gd name="T17" fmla="*/ 0 h 24"/>
                  <a:gd name="T18" fmla="*/ 65 w 115"/>
                  <a:gd name="T19" fmla="*/ 0 h 24"/>
                  <a:gd name="T20" fmla="*/ 74 w 115"/>
                  <a:gd name="T21" fmla="*/ 1 h 24"/>
                  <a:gd name="T22" fmla="*/ 81 w 115"/>
                  <a:gd name="T23" fmla="*/ 2 h 24"/>
                  <a:gd name="T24" fmla="*/ 88 w 115"/>
                  <a:gd name="T25" fmla="*/ 3 h 24"/>
                  <a:gd name="T26" fmla="*/ 96 w 115"/>
                  <a:gd name="T27" fmla="*/ 5 h 24"/>
                  <a:gd name="T28" fmla="*/ 104 w 115"/>
                  <a:gd name="T29" fmla="*/ 8 h 24"/>
                  <a:gd name="T30" fmla="*/ 110 w 115"/>
                  <a:gd name="T31" fmla="*/ 10 h 24"/>
                  <a:gd name="T32" fmla="*/ 114 w 115"/>
                  <a:gd name="T33" fmla="*/ 12 h 24"/>
                  <a:gd name="T34" fmla="*/ 114 w 115"/>
                  <a:gd name="T35" fmla="*/ 23 h 24"/>
                  <a:gd name="T36" fmla="*/ 111 w 115"/>
                  <a:gd name="T37" fmla="*/ 21 h 24"/>
                  <a:gd name="T38" fmla="*/ 105 w 115"/>
                  <a:gd name="T39" fmla="*/ 19 h 24"/>
                  <a:gd name="T40" fmla="*/ 99 w 115"/>
                  <a:gd name="T41" fmla="*/ 17 h 24"/>
                  <a:gd name="T42" fmla="*/ 91 w 115"/>
                  <a:gd name="T43" fmla="*/ 16 h 24"/>
                  <a:gd name="T44" fmla="*/ 83 w 115"/>
                  <a:gd name="T45" fmla="*/ 14 h 24"/>
                  <a:gd name="T46" fmla="*/ 74 w 115"/>
                  <a:gd name="T47" fmla="*/ 12 h 24"/>
                  <a:gd name="T48" fmla="*/ 66 w 115"/>
                  <a:gd name="T49" fmla="*/ 11 h 24"/>
                  <a:gd name="T50" fmla="*/ 58 w 115"/>
                  <a:gd name="T51" fmla="*/ 11 h 24"/>
                  <a:gd name="T52" fmla="*/ 52 w 115"/>
                  <a:gd name="T53" fmla="*/ 11 h 24"/>
                  <a:gd name="T54" fmla="*/ 45 w 115"/>
                  <a:gd name="T55" fmla="*/ 11 h 24"/>
                  <a:gd name="T56" fmla="*/ 38 w 115"/>
                  <a:gd name="T57" fmla="*/ 12 h 24"/>
                  <a:gd name="T58" fmla="*/ 30 w 115"/>
                  <a:gd name="T59" fmla="*/ 14 h 24"/>
                  <a:gd name="T60" fmla="*/ 22 w 115"/>
                  <a:gd name="T61" fmla="*/ 16 h 24"/>
                  <a:gd name="T62" fmla="*/ 15 w 115"/>
                  <a:gd name="T63" fmla="*/ 17 h 24"/>
                  <a:gd name="T64" fmla="*/ 8 w 115"/>
                  <a:gd name="T65" fmla="*/ 19 h 24"/>
                  <a:gd name="T66" fmla="*/ 0 w 115"/>
                  <a:gd name="T67" fmla="*/ 23 h 24"/>
                  <a:gd name="T68" fmla="*/ 0 w 115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3"/>
                    </a:lnTo>
                    <a:lnTo>
                      <a:pt x="111" y="21"/>
                    </a:lnTo>
                    <a:lnTo>
                      <a:pt x="105" y="19"/>
                    </a:lnTo>
                    <a:lnTo>
                      <a:pt x="99" y="17"/>
                    </a:lnTo>
                    <a:lnTo>
                      <a:pt x="91" y="16"/>
                    </a:lnTo>
                    <a:lnTo>
                      <a:pt x="83" y="14"/>
                    </a:lnTo>
                    <a:lnTo>
                      <a:pt x="74" y="12"/>
                    </a:lnTo>
                    <a:lnTo>
                      <a:pt x="66" y="11"/>
                    </a:lnTo>
                    <a:lnTo>
                      <a:pt x="58" y="11"/>
                    </a:lnTo>
                    <a:lnTo>
                      <a:pt x="52" y="11"/>
                    </a:lnTo>
                    <a:lnTo>
                      <a:pt x="45" y="11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27" name="Freeform 911"/>
            <p:cNvSpPr>
              <a:spLocks/>
            </p:cNvSpPr>
            <p:nvPr/>
          </p:nvSpPr>
          <p:spPr bwMode="auto">
            <a:xfrm>
              <a:off x="2436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28" name="Freeform 910"/>
            <p:cNvSpPr>
              <a:spLocks/>
            </p:cNvSpPr>
            <p:nvPr/>
          </p:nvSpPr>
          <p:spPr bwMode="auto">
            <a:xfrm>
              <a:off x="2321" y="3207"/>
              <a:ext cx="116" cy="522"/>
            </a:xfrm>
            <a:custGeom>
              <a:avLst/>
              <a:gdLst>
                <a:gd name="T0" fmla="*/ 0 w 116"/>
                <a:gd name="T1" fmla="*/ 521 h 522"/>
                <a:gd name="T2" fmla="*/ 0 w 116"/>
                <a:gd name="T3" fmla="*/ 12 h 522"/>
                <a:gd name="T4" fmla="*/ 7 w 116"/>
                <a:gd name="T5" fmla="*/ 9 h 522"/>
                <a:gd name="T6" fmla="*/ 16 w 116"/>
                <a:gd name="T7" fmla="*/ 6 h 522"/>
                <a:gd name="T8" fmla="*/ 28 w 116"/>
                <a:gd name="T9" fmla="*/ 3 h 522"/>
                <a:gd name="T10" fmla="*/ 39 w 116"/>
                <a:gd name="T11" fmla="*/ 1 h 522"/>
                <a:gd name="T12" fmla="*/ 49 w 116"/>
                <a:gd name="T13" fmla="*/ 0 h 522"/>
                <a:gd name="T14" fmla="*/ 56 w 116"/>
                <a:gd name="T15" fmla="*/ 0 h 522"/>
                <a:gd name="T16" fmla="*/ 62 w 116"/>
                <a:gd name="T17" fmla="*/ 0 h 522"/>
                <a:gd name="T18" fmla="*/ 69 w 116"/>
                <a:gd name="T19" fmla="*/ 1 h 522"/>
                <a:gd name="T20" fmla="*/ 75 w 116"/>
                <a:gd name="T21" fmla="*/ 2 h 522"/>
                <a:gd name="T22" fmla="*/ 80 w 116"/>
                <a:gd name="T23" fmla="*/ 3 h 522"/>
                <a:gd name="T24" fmla="*/ 85 w 116"/>
                <a:gd name="T25" fmla="*/ 4 h 522"/>
                <a:gd name="T26" fmla="*/ 93 w 116"/>
                <a:gd name="T27" fmla="*/ 5 h 522"/>
                <a:gd name="T28" fmla="*/ 104 w 116"/>
                <a:gd name="T29" fmla="*/ 9 h 522"/>
                <a:gd name="T30" fmla="*/ 110 w 116"/>
                <a:gd name="T31" fmla="*/ 10 h 522"/>
                <a:gd name="T32" fmla="*/ 115 w 116"/>
                <a:gd name="T33" fmla="*/ 12 h 522"/>
                <a:gd name="T34" fmla="*/ 115 w 116"/>
                <a:gd name="T35" fmla="*/ 521 h 522"/>
                <a:gd name="T36" fmla="*/ 0 w 116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" h="522">
                  <a:moveTo>
                    <a:pt x="0" y="521"/>
                  </a:moveTo>
                  <a:lnTo>
                    <a:pt x="0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9" y="1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9" y="1"/>
                  </a:lnTo>
                  <a:lnTo>
                    <a:pt x="75" y="2"/>
                  </a:lnTo>
                  <a:lnTo>
                    <a:pt x="80" y="3"/>
                  </a:lnTo>
                  <a:lnTo>
                    <a:pt x="85" y="4"/>
                  </a:lnTo>
                  <a:lnTo>
                    <a:pt x="93" y="5"/>
                  </a:lnTo>
                  <a:lnTo>
                    <a:pt x="104" y="9"/>
                  </a:lnTo>
                  <a:lnTo>
                    <a:pt x="110" y="10"/>
                  </a:lnTo>
                  <a:lnTo>
                    <a:pt x="115" y="12"/>
                  </a:lnTo>
                  <a:lnTo>
                    <a:pt x="115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29" name="Group 906"/>
            <p:cNvGrpSpPr>
              <a:grpSpLocks/>
            </p:cNvGrpSpPr>
            <p:nvPr/>
          </p:nvGrpSpPr>
          <p:grpSpPr bwMode="auto">
            <a:xfrm>
              <a:off x="2321" y="3346"/>
              <a:ext cx="116" cy="295"/>
              <a:chOff x="2321" y="3346"/>
              <a:chExt cx="116" cy="295"/>
            </a:xfrm>
          </p:grpSpPr>
          <p:sp>
            <p:nvSpPr>
              <p:cNvPr id="3740" name="Freeform 909"/>
              <p:cNvSpPr>
                <a:spLocks/>
              </p:cNvSpPr>
              <p:nvPr/>
            </p:nvSpPr>
            <p:spPr bwMode="auto">
              <a:xfrm>
                <a:off x="2321" y="358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5 w 115"/>
                  <a:gd name="T19" fmla="*/ 0 h 25"/>
                  <a:gd name="T20" fmla="*/ 74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6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4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2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4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1" name="Freeform 908"/>
              <p:cNvSpPr>
                <a:spLocks/>
              </p:cNvSpPr>
              <p:nvPr/>
            </p:nvSpPr>
            <p:spPr bwMode="auto">
              <a:xfrm>
                <a:off x="2321" y="3616"/>
                <a:ext cx="116" cy="25"/>
              </a:xfrm>
              <a:custGeom>
                <a:avLst/>
                <a:gdLst>
                  <a:gd name="T0" fmla="*/ 0 w 116"/>
                  <a:gd name="T1" fmla="*/ 12 h 25"/>
                  <a:gd name="T2" fmla="*/ 3 w 116"/>
                  <a:gd name="T3" fmla="*/ 10 h 25"/>
                  <a:gd name="T4" fmla="*/ 8 w 116"/>
                  <a:gd name="T5" fmla="*/ 8 h 25"/>
                  <a:gd name="T6" fmla="*/ 14 w 116"/>
                  <a:gd name="T7" fmla="*/ 6 h 25"/>
                  <a:gd name="T8" fmla="*/ 22 w 116"/>
                  <a:gd name="T9" fmla="*/ 4 h 25"/>
                  <a:gd name="T10" fmla="*/ 29 w 116"/>
                  <a:gd name="T11" fmla="*/ 2 h 25"/>
                  <a:gd name="T12" fmla="*/ 38 w 116"/>
                  <a:gd name="T13" fmla="*/ 0 h 25"/>
                  <a:gd name="T14" fmla="*/ 48 w 116"/>
                  <a:gd name="T15" fmla="*/ 0 h 25"/>
                  <a:gd name="T16" fmla="*/ 55 w 116"/>
                  <a:gd name="T17" fmla="*/ 0 h 25"/>
                  <a:gd name="T18" fmla="*/ 65 w 116"/>
                  <a:gd name="T19" fmla="*/ 0 h 25"/>
                  <a:gd name="T20" fmla="*/ 74 w 116"/>
                  <a:gd name="T21" fmla="*/ 1 h 25"/>
                  <a:gd name="T22" fmla="*/ 82 w 116"/>
                  <a:gd name="T23" fmla="*/ 2 h 25"/>
                  <a:gd name="T24" fmla="*/ 89 w 116"/>
                  <a:gd name="T25" fmla="*/ 3 h 25"/>
                  <a:gd name="T26" fmla="*/ 96 w 116"/>
                  <a:gd name="T27" fmla="*/ 5 h 25"/>
                  <a:gd name="T28" fmla="*/ 105 w 116"/>
                  <a:gd name="T29" fmla="*/ 8 h 25"/>
                  <a:gd name="T30" fmla="*/ 111 w 116"/>
                  <a:gd name="T31" fmla="*/ 10 h 25"/>
                  <a:gd name="T32" fmla="*/ 115 w 116"/>
                  <a:gd name="T33" fmla="*/ 12 h 25"/>
                  <a:gd name="T34" fmla="*/ 115 w 116"/>
                  <a:gd name="T35" fmla="*/ 24 h 25"/>
                  <a:gd name="T36" fmla="*/ 112 w 116"/>
                  <a:gd name="T37" fmla="*/ 22 h 25"/>
                  <a:gd name="T38" fmla="*/ 106 w 116"/>
                  <a:gd name="T39" fmla="*/ 20 h 25"/>
                  <a:gd name="T40" fmla="*/ 99 w 116"/>
                  <a:gd name="T41" fmla="*/ 18 h 25"/>
                  <a:gd name="T42" fmla="*/ 92 w 116"/>
                  <a:gd name="T43" fmla="*/ 17 h 25"/>
                  <a:gd name="T44" fmla="*/ 84 w 116"/>
                  <a:gd name="T45" fmla="*/ 15 h 25"/>
                  <a:gd name="T46" fmla="*/ 75 w 116"/>
                  <a:gd name="T47" fmla="*/ 13 h 25"/>
                  <a:gd name="T48" fmla="*/ 66 w 116"/>
                  <a:gd name="T49" fmla="*/ 12 h 25"/>
                  <a:gd name="T50" fmla="*/ 59 w 116"/>
                  <a:gd name="T51" fmla="*/ 12 h 25"/>
                  <a:gd name="T52" fmla="*/ 53 w 116"/>
                  <a:gd name="T53" fmla="*/ 12 h 25"/>
                  <a:gd name="T54" fmla="*/ 45 w 116"/>
                  <a:gd name="T55" fmla="*/ 12 h 25"/>
                  <a:gd name="T56" fmla="*/ 38 w 116"/>
                  <a:gd name="T57" fmla="*/ 13 h 25"/>
                  <a:gd name="T58" fmla="*/ 31 w 116"/>
                  <a:gd name="T59" fmla="*/ 14 h 25"/>
                  <a:gd name="T60" fmla="*/ 23 w 116"/>
                  <a:gd name="T61" fmla="*/ 16 h 25"/>
                  <a:gd name="T62" fmla="*/ 15 w 116"/>
                  <a:gd name="T63" fmla="*/ 18 h 25"/>
                  <a:gd name="T64" fmla="*/ 8 w 116"/>
                  <a:gd name="T65" fmla="*/ 20 h 25"/>
                  <a:gd name="T66" fmla="*/ 0 w 116"/>
                  <a:gd name="T67" fmla="*/ 24 h 25"/>
                  <a:gd name="T68" fmla="*/ 0 w 116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4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4"/>
                    </a:lnTo>
                    <a:lnTo>
                      <a:pt x="112" y="22"/>
                    </a:lnTo>
                    <a:lnTo>
                      <a:pt x="106" y="20"/>
                    </a:lnTo>
                    <a:lnTo>
                      <a:pt x="99" y="18"/>
                    </a:lnTo>
                    <a:lnTo>
                      <a:pt x="92" y="17"/>
                    </a:lnTo>
                    <a:lnTo>
                      <a:pt x="84" y="15"/>
                    </a:lnTo>
                    <a:lnTo>
                      <a:pt x="75" y="13"/>
                    </a:lnTo>
                    <a:lnTo>
                      <a:pt x="66" y="12"/>
                    </a:lnTo>
                    <a:lnTo>
                      <a:pt x="59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3"/>
                    </a:lnTo>
                    <a:lnTo>
                      <a:pt x="31" y="14"/>
                    </a:lnTo>
                    <a:lnTo>
                      <a:pt x="23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2" name="Freeform 907"/>
              <p:cNvSpPr>
                <a:spLocks/>
              </p:cNvSpPr>
              <p:nvPr/>
            </p:nvSpPr>
            <p:spPr bwMode="auto">
              <a:xfrm>
                <a:off x="2321" y="3346"/>
                <a:ext cx="116" cy="24"/>
              </a:xfrm>
              <a:custGeom>
                <a:avLst/>
                <a:gdLst>
                  <a:gd name="T0" fmla="*/ 0 w 116"/>
                  <a:gd name="T1" fmla="*/ 11 h 24"/>
                  <a:gd name="T2" fmla="*/ 3 w 116"/>
                  <a:gd name="T3" fmla="*/ 10 h 24"/>
                  <a:gd name="T4" fmla="*/ 8 w 116"/>
                  <a:gd name="T5" fmla="*/ 7 h 24"/>
                  <a:gd name="T6" fmla="*/ 14 w 116"/>
                  <a:gd name="T7" fmla="*/ 6 h 24"/>
                  <a:gd name="T8" fmla="*/ 22 w 116"/>
                  <a:gd name="T9" fmla="*/ 4 h 24"/>
                  <a:gd name="T10" fmla="*/ 29 w 116"/>
                  <a:gd name="T11" fmla="*/ 2 h 24"/>
                  <a:gd name="T12" fmla="*/ 38 w 116"/>
                  <a:gd name="T13" fmla="*/ 0 h 24"/>
                  <a:gd name="T14" fmla="*/ 48 w 116"/>
                  <a:gd name="T15" fmla="*/ 0 h 24"/>
                  <a:gd name="T16" fmla="*/ 55 w 116"/>
                  <a:gd name="T17" fmla="*/ 0 h 24"/>
                  <a:gd name="T18" fmla="*/ 65 w 116"/>
                  <a:gd name="T19" fmla="*/ 0 h 24"/>
                  <a:gd name="T20" fmla="*/ 74 w 116"/>
                  <a:gd name="T21" fmla="*/ 1 h 24"/>
                  <a:gd name="T22" fmla="*/ 82 w 116"/>
                  <a:gd name="T23" fmla="*/ 2 h 24"/>
                  <a:gd name="T24" fmla="*/ 89 w 116"/>
                  <a:gd name="T25" fmla="*/ 3 h 24"/>
                  <a:gd name="T26" fmla="*/ 96 w 116"/>
                  <a:gd name="T27" fmla="*/ 5 h 24"/>
                  <a:gd name="T28" fmla="*/ 105 w 116"/>
                  <a:gd name="T29" fmla="*/ 8 h 24"/>
                  <a:gd name="T30" fmla="*/ 111 w 116"/>
                  <a:gd name="T31" fmla="*/ 10 h 24"/>
                  <a:gd name="T32" fmla="*/ 115 w 116"/>
                  <a:gd name="T33" fmla="*/ 12 h 24"/>
                  <a:gd name="T34" fmla="*/ 115 w 116"/>
                  <a:gd name="T35" fmla="*/ 23 h 24"/>
                  <a:gd name="T36" fmla="*/ 112 w 116"/>
                  <a:gd name="T37" fmla="*/ 21 h 24"/>
                  <a:gd name="T38" fmla="*/ 106 w 116"/>
                  <a:gd name="T39" fmla="*/ 19 h 24"/>
                  <a:gd name="T40" fmla="*/ 99 w 116"/>
                  <a:gd name="T41" fmla="*/ 17 h 24"/>
                  <a:gd name="T42" fmla="*/ 92 w 116"/>
                  <a:gd name="T43" fmla="*/ 16 h 24"/>
                  <a:gd name="T44" fmla="*/ 84 w 116"/>
                  <a:gd name="T45" fmla="*/ 14 h 24"/>
                  <a:gd name="T46" fmla="*/ 75 w 116"/>
                  <a:gd name="T47" fmla="*/ 12 h 24"/>
                  <a:gd name="T48" fmla="*/ 66 w 116"/>
                  <a:gd name="T49" fmla="*/ 11 h 24"/>
                  <a:gd name="T50" fmla="*/ 59 w 116"/>
                  <a:gd name="T51" fmla="*/ 11 h 24"/>
                  <a:gd name="T52" fmla="*/ 53 w 116"/>
                  <a:gd name="T53" fmla="*/ 11 h 24"/>
                  <a:gd name="T54" fmla="*/ 45 w 116"/>
                  <a:gd name="T55" fmla="*/ 11 h 24"/>
                  <a:gd name="T56" fmla="*/ 38 w 116"/>
                  <a:gd name="T57" fmla="*/ 12 h 24"/>
                  <a:gd name="T58" fmla="*/ 31 w 116"/>
                  <a:gd name="T59" fmla="*/ 14 h 24"/>
                  <a:gd name="T60" fmla="*/ 23 w 116"/>
                  <a:gd name="T61" fmla="*/ 16 h 24"/>
                  <a:gd name="T62" fmla="*/ 15 w 116"/>
                  <a:gd name="T63" fmla="*/ 17 h 24"/>
                  <a:gd name="T64" fmla="*/ 8 w 116"/>
                  <a:gd name="T65" fmla="*/ 19 h 24"/>
                  <a:gd name="T66" fmla="*/ 0 w 116"/>
                  <a:gd name="T67" fmla="*/ 23 h 24"/>
                  <a:gd name="T68" fmla="*/ 0 w 116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4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3"/>
                    </a:lnTo>
                    <a:lnTo>
                      <a:pt x="112" y="21"/>
                    </a:lnTo>
                    <a:lnTo>
                      <a:pt x="106" y="19"/>
                    </a:lnTo>
                    <a:lnTo>
                      <a:pt x="99" y="17"/>
                    </a:lnTo>
                    <a:lnTo>
                      <a:pt x="92" y="16"/>
                    </a:lnTo>
                    <a:lnTo>
                      <a:pt x="84" y="14"/>
                    </a:lnTo>
                    <a:lnTo>
                      <a:pt x="75" y="12"/>
                    </a:lnTo>
                    <a:lnTo>
                      <a:pt x="66" y="11"/>
                    </a:lnTo>
                    <a:lnTo>
                      <a:pt x="59" y="11"/>
                    </a:lnTo>
                    <a:lnTo>
                      <a:pt x="53" y="11"/>
                    </a:lnTo>
                    <a:lnTo>
                      <a:pt x="45" y="11"/>
                    </a:lnTo>
                    <a:lnTo>
                      <a:pt x="38" y="12"/>
                    </a:lnTo>
                    <a:lnTo>
                      <a:pt x="31" y="14"/>
                    </a:lnTo>
                    <a:lnTo>
                      <a:pt x="23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30" name="Freeform 905"/>
            <p:cNvSpPr>
              <a:spLocks/>
            </p:cNvSpPr>
            <p:nvPr/>
          </p:nvSpPr>
          <p:spPr bwMode="auto">
            <a:xfrm>
              <a:off x="2437" y="3207"/>
              <a:ext cx="115" cy="522"/>
            </a:xfrm>
            <a:custGeom>
              <a:avLst/>
              <a:gdLst>
                <a:gd name="T0" fmla="*/ 0 w 115"/>
                <a:gd name="T1" fmla="*/ 521 h 522"/>
                <a:gd name="T2" fmla="*/ 0 w 115"/>
                <a:gd name="T3" fmla="*/ 12 h 522"/>
                <a:gd name="T4" fmla="*/ 6 w 115"/>
                <a:gd name="T5" fmla="*/ 9 h 522"/>
                <a:gd name="T6" fmla="*/ 16 w 115"/>
                <a:gd name="T7" fmla="*/ 6 h 522"/>
                <a:gd name="T8" fmla="*/ 28 w 115"/>
                <a:gd name="T9" fmla="*/ 3 h 522"/>
                <a:gd name="T10" fmla="*/ 38 w 115"/>
                <a:gd name="T11" fmla="*/ 1 h 522"/>
                <a:gd name="T12" fmla="*/ 48 w 115"/>
                <a:gd name="T13" fmla="*/ 0 h 522"/>
                <a:gd name="T14" fmla="*/ 55 w 115"/>
                <a:gd name="T15" fmla="*/ 0 h 522"/>
                <a:gd name="T16" fmla="*/ 61 w 115"/>
                <a:gd name="T17" fmla="*/ 0 h 522"/>
                <a:gd name="T18" fmla="*/ 68 w 115"/>
                <a:gd name="T19" fmla="*/ 1 h 522"/>
                <a:gd name="T20" fmla="*/ 75 w 115"/>
                <a:gd name="T21" fmla="*/ 2 h 522"/>
                <a:gd name="T22" fmla="*/ 80 w 115"/>
                <a:gd name="T23" fmla="*/ 3 h 522"/>
                <a:gd name="T24" fmla="*/ 84 w 115"/>
                <a:gd name="T25" fmla="*/ 4 h 522"/>
                <a:gd name="T26" fmla="*/ 92 w 115"/>
                <a:gd name="T27" fmla="*/ 5 h 522"/>
                <a:gd name="T28" fmla="*/ 103 w 115"/>
                <a:gd name="T29" fmla="*/ 9 h 522"/>
                <a:gd name="T30" fmla="*/ 109 w 115"/>
                <a:gd name="T31" fmla="*/ 10 h 522"/>
                <a:gd name="T32" fmla="*/ 114 w 115"/>
                <a:gd name="T33" fmla="*/ 12 h 522"/>
                <a:gd name="T34" fmla="*/ 114 w 115"/>
                <a:gd name="T35" fmla="*/ 521 h 522"/>
                <a:gd name="T36" fmla="*/ 0 w 115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522">
                  <a:moveTo>
                    <a:pt x="0" y="521"/>
                  </a:moveTo>
                  <a:lnTo>
                    <a:pt x="0" y="12"/>
                  </a:lnTo>
                  <a:lnTo>
                    <a:pt x="6" y="9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5" y="2"/>
                  </a:lnTo>
                  <a:lnTo>
                    <a:pt x="80" y="3"/>
                  </a:lnTo>
                  <a:lnTo>
                    <a:pt x="84" y="4"/>
                  </a:lnTo>
                  <a:lnTo>
                    <a:pt x="92" y="5"/>
                  </a:lnTo>
                  <a:lnTo>
                    <a:pt x="103" y="9"/>
                  </a:lnTo>
                  <a:lnTo>
                    <a:pt x="109" y="10"/>
                  </a:lnTo>
                  <a:lnTo>
                    <a:pt x="114" y="12"/>
                  </a:lnTo>
                  <a:lnTo>
                    <a:pt x="114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31" name="Freeform 904"/>
            <p:cNvSpPr>
              <a:spLocks/>
            </p:cNvSpPr>
            <p:nvPr/>
          </p:nvSpPr>
          <p:spPr bwMode="auto">
            <a:xfrm>
              <a:off x="2551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32" name="Group 900"/>
            <p:cNvGrpSpPr>
              <a:grpSpLocks/>
            </p:cNvGrpSpPr>
            <p:nvPr/>
          </p:nvGrpSpPr>
          <p:grpSpPr bwMode="auto">
            <a:xfrm>
              <a:off x="2437" y="3346"/>
              <a:ext cx="115" cy="295"/>
              <a:chOff x="2437" y="3346"/>
              <a:chExt cx="115" cy="295"/>
            </a:xfrm>
          </p:grpSpPr>
          <p:sp>
            <p:nvSpPr>
              <p:cNvPr id="3737" name="Freeform 903"/>
              <p:cNvSpPr>
                <a:spLocks/>
              </p:cNvSpPr>
              <p:nvPr/>
            </p:nvSpPr>
            <p:spPr bwMode="auto">
              <a:xfrm>
                <a:off x="2437" y="358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4 w 115"/>
                  <a:gd name="T19" fmla="*/ 0 h 25"/>
                  <a:gd name="T20" fmla="*/ 73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5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4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2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73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5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4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38" name="Freeform 902"/>
              <p:cNvSpPr>
                <a:spLocks/>
              </p:cNvSpPr>
              <p:nvPr/>
            </p:nvSpPr>
            <p:spPr bwMode="auto">
              <a:xfrm>
                <a:off x="2437" y="361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4 w 115"/>
                  <a:gd name="T19" fmla="*/ 0 h 25"/>
                  <a:gd name="T20" fmla="*/ 73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5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5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3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73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5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5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3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39" name="Freeform 901"/>
              <p:cNvSpPr>
                <a:spLocks/>
              </p:cNvSpPr>
              <p:nvPr/>
            </p:nvSpPr>
            <p:spPr bwMode="auto">
              <a:xfrm>
                <a:off x="2437" y="3346"/>
                <a:ext cx="115" cy="24"/>
              </a:xfrm>
              <a:custGeom>
                <a:avLst/>
                <a:gdLst>
                  <a:gd name="T0" fmla="*/ 0 w 115"/>
                  <a:gd name="T1" fmla="*/ 11 h 24"/>
                  <a:gd name="T2" fmla="*/ 3 w 115"/>
                  <a:gd name="T3" fmla="*/ 10 h 24"/>
                  <a:gd name="T4" fmla="*/ 8 w 115"/>
                  <a:gd name="T5" fmla="*/ 7 h 24"/>
                  <a:gd name="T6" fmla="*/ 13 w 115"/>
                  <a:gd name="T7" fmla="*/ 6 h 24"/>
                  <a:gd name="T8" fmla="*/ 22 w 115"/>
                  <a:gd name="T9" fmla="*/ 4 h 24"/>
                  <a:gd name="T10" fmla="*/ 29 w 115"/>
                  <a:gd name="T11" fmla="*/ 2 h 24"/>
                  <a:gd name="T12" fmla="*/ 38 w 115"/>
                  <a:gd name="T13" fmla="*/ 0 h 24"/>
                  <a:gd name="T14" fmla="*/ 48 w 115"/>
                  <a:gd name="T15" fmla="*/ 0 h 24"/>
                  <a:gd name="T16" fmla="*/ 55 w 115"/>
                  <a:gd name="T17" fmla="*/ 0 h 24"/>
                  <a:gd name="T18" fmla="*/ 64 w 115"/>
                  <a:gd name="T19" fmla="*/ 0 h 24"/>
                  <a:gd name="T20" fmla="*/ 73 w 115"/>
                  <a:gd name="T21" fmla="*/ 1 h 24"/>
                  <a:gd name="T22" fmla="*/ 81 w 115"/>
                  <a:gd name="T23" fmla="*/ 2 h 24"/>
                  <a:gd name="T24" fmla="*/ 88 w 115"/>
                  <a:gd name="T25" fmla="*/ 3 h 24"/>
                  <a:gd name="T26" fmla="*/ 95 w 115"/>
                  <a:gd name="T27" fmla="*/ 5 h 24"/>
                  <a:gd name="T28" fmla="*/ 104 w 115"/>
                  <a:gd name="T29" fmla="*/ 8 h 24"/>
                  <a:gd name="T30" fmla="*/ 110 w 115"/>
                  <a:gd name="T31" fmla="*/ 10 h 24"/>
                  <a:gd name="T32" fmla="*/ 114 w 115"/>
                  <a:gd name="T33" fmla="*/ 12 h 24"/>
                  <a:gd name="T34" fmla="*/ 114 w 115"/>
                  <a:gd name="T35" fmla="*/ 23 h 24"/>
                  <a:gd name="T36" fmla="*/ 111 w 115"/>
                  <a:gd name="T37" fmla="*/ 21 h 24"/>
                  <a:gd name="T38" fmla="*/ 105 w 115"/>
                  <a:gd name="T39" fmla="*/ 19 h 24"/>
                  <a:gd name="T40" fmla="*/ 99 w 115"/>
                  <a:gd name="T41" fmla="*/ 17 h 24"/>
                  <a:gd name="T42" fmla="*/ 91 w 115"/>
                  <a:gd name="T43" fmla="*/ 16 h 24"/>
                  <a:gd name="T44" fmla="*/ 83 w 115"/>
                  <a:gd name="T45" fmla="*/ 14 h 24"/>
                  <a:gd name="T46" fmla="*/ 74 w 115"/>
                  <a:gd name="T47" fmla="*/ 12 h 24"/>
                  <a:gd name="T48" fmla="*/ 66 w 115"/>
                  <a:gd name="T49" fmla="*/ 11 h 24"/>
                  <a:gd name="T50" fmla="*/ 58 w 115"/>
                  <a:gd name="T51" fmla="*/ 11 h 24"/>
                  <a:gd name="T52" fmla="*/ 52 w 115"/>
                  <a:gd name="T53" fmla="*/ 11 h 24"/>
                  <a:gd name="T54" fmla="*/ 45 w 115"/>
                  <a:gd name="T55" fmla="*/ 11 h 24"/>
                  <a:gd name="T56" fmla="*/ 38 w 115"/>
                  <a:gd name="T57" fmla="*/ 12 h 24"/>
                  <a:gd name="T58" fmla="*/ 30 w 115"/>
                  <a:gd name="T59" fmla="*/ 14 h 24"/>
                  <a:gd name="T60" fmla="*/ 22 w 115"/>
                  <a:gd name="T61" fmla="*/ 16 h 24"/>
                  <a:gd name="T62" fmla="*/ 15 w 115"/>
                  <a:gd name="T63" fmla="*/ 17 h 24"/>
                  <a:gd name="T64" fmla="*/ 8 w 115"/>
                  <a:gd name="T65" fmla="*/ 19 h 24"/>
                  <a:gd name="T66" fmla="*/ 0 w 115"/>
                  <a:gd name="T67" fmla="*/ 23 h 24"/>
                  <a:gd name="T68" fmla="*/ 0 w 115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73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5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3"/>
                    </a:lnTo>
                    <a:lnTo>
                      <a:pt x="111" y="21"/>
                    </a:lnTo>
                    <a:lnTo>
                      <a:pt x="105" y="19"/>
                    </a:lnTo>
                    <a:lnTo>
                      <a:pt x="99" y="17"/>
                    </a:lnTo>
                    <a:lnTo>
                      <a:pt x="91" y="16"/>
                    </a:lnTo>
                    <a:lnTo>
                      <a:pt x="83" y="14"/>
                    </a:lnTo>
                    <a:lnTo>
                      <a:pt x="74" y="12"/>
                    </a:lnTo>
                    <a:lnTo>
                      <a:pt x="66" y="11"/>
                    </a:lnTo>
                    <a:lnTo>
                      <a:pt x="58" y="11"/>
                    </a:lnTo>
                    <a:lnTo>
                      <a:pt x="52" y="11"/>
                    </a:lnTo>
                    <a:lnTo>
                      <a:pt x="45" y="11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33" name="Freeform 899"/>
            <p:cNvSpPr>
              <a:spLocks/>
            </p:cNvSpPr>
            <p:nvPr/>
          </p:nvSpPr>
          <p:spPr bwMode="auto">
            <a:xfrm>
              <a:off x="1910" y="3479"/>
              <a:ext cx="183" cy="251"/>
            </a:xfrm>
            <a:custGeom>
              <a:avLst/>
              <a:gdLst>
                <a:gd name="T0" fmla="*/ 182 w 183"/>
                <a:gd name="T1" fmla="*/ 0 h 251"/>
                <a:gd name="T2" fmla="*/ 145 w 183"/>
                <a:gd name="T3" fmla="*/ 0 h 251"/>
                <a:gd name="T4" fmla="*/ 145 w 183"/>
                <a:gd name="T5" fmla="*/ 216 h 251"/>
                <a:gd name="T6" fmla="*/ 0 w 183"/>
                <a:gd name="T7" fmla="*/ 216 h 251"/>
                <a:gd name="T8" fmla="*/ 0 w 183"/>
                <a:gd name="T9" fmla="*/ 250 h 251"/>
                <a:gd name="T10" fmla="*/ 182 w 183"/>
                <a:gd name="T11" fmla="*/ 250 h 251"/>
                <a:gd name="T12" fmla="*/ 182 w 183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51">
                  <a:moveTo>
                    <a:pt x="182" y="0"/>
                  </a:moveTo>
                  <a:lnTo>
                    <a:pt x="145" y="0"/>
                  </a:lnTo>
                  <a:lnTo>
                    <a:pt x="145" y="216"/>
                  </a:lnTo>
                  <a:lnTo>
                    <a:pt x="0" y="216"/>
                  </a:lnTo>
                  <a:lnTo>
                    <a:pt x="0" y="250"/>
                  </a:lnTo>
                  <a:lnTo>
                    <a:pt x="182" y="250"/>
                  </a:lnTo>
                  <a:lnTo>
                    <a:pt x="182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34" name="Group 896"/>
            <p:cNvGrpSpPr>
              <a:grpSpLocks/>
            </p:cNvGrpSpPr>
            <p:nvPr/>
          </p:nvGrpSpPr>
          <p:grpSpPr bwMode="auto">
            <a:xfrm>
              <a:off x="2558" y="3479"/>
              <a:ext cx="183" cy="251"/>
              <a:chOff x="2558" y="3479"/>
              <a:chExt cx="183" cy="251"/>
            </a:xfrm>
          </p:grpSpPr>
          <p:sp>
            <p:nvSpPr>
              <p:cNvPr id="3735" name="Freeform 898"/>
              <p:cNvSpPr>
                <a:spLocks/>
              </p:cNvSpPr>
              <p:nvPr/>
            </p:nvSpPr>
            <p:spPr bwMode="auto">
              <a:xfrm>
                <a:off x="2594" y="3479"/>
                <a:ext cx="146" cy="251"/>
              </a:xfrm>
              <a:custGeom>
                <a:avLst/>
                <a:gdLst>
                  <a:gd name="T0" fmla="*/ 0 w 146"/>
                  <a:gd name="T1" fmla="*/ 0 h 251"/>
                  <a:gd name="T2" fmla="*/ 49 w 146"/>
                  <a:gd name="T3" fmla="*/ 75 h 251"/>
                  <a:gd name="T4" fmla="*/ 49 w 146"/>
                  <a:gd name="T5" fmla="*/ 220 h 251"/>
                  <a:gd name="T6" fmla="*/ 145 w 146"/>
                  <a:gd name="T7" fmla="*/ 220 h 251"/>
                  <a:gd name="T8" fmla="*/ 145 w 146"/>
                  <a:gd name="T9" fmla="*/ 250 h 251"/>
                  <a:gd name="T10" fmla="*/ 0 w 146"/>
                  <a:gd name="T11" fmla="*/ 250 h 251"/>
                  <a:gd name="T12" fmla="*/ 0 w 146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251">
                    <a:moveTo>
                      <a:pt x="0" y="0"/>
                    </a:moveTo>
                    <a:lnTo>
                      <a:pt x="49" y="75"/>
                    </a:lnTo>
                    <a:lnTo>
                      <a:pt x="49" y="220"/>
                    </a:lnTo>
                    <a:lnTo>
                      <a:pt x="145" y="220"/>
                    </a:lnTo>
                    <a:lnTo>
                      <a:pt x="145" y="250"/>
                    </a:lnTo>
                    <a:lnTo>
                      <a:pt x="0" y="25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36" name="Freeform 897"/>
              <p:cNvSpPr>
                <a:spLocks/>
              </p:cNvSpPr>
              <p:nvPr/>
            </p:nvSpPr>
            <p:spPr bwMode="auto">
              <a:xfrm>
                <a:off x="2558" y="3479"/>
                <a:ext cx="183" cy="250"/>
              </a:xfrm>
              <a:custGeom>
                <a:avLst/>
                <a:gdLst>
                  <a:gd name="T0" fmla="*/ 0 w 183"/>
                  <a:gd name="T1" fmla="*/ 0 h 250"/>
                  <a:gd name="T2" fmla="*/ 37 w 183"/>
                  <a:gd name="T3" fmla="*/ 0 h 250"/>
                  <a:gd name="T4" fmla="*/ 37 w 183"/>
                  <a:gd name="T5" fmla="*/ 215 h 250"/>
                  <a:gd name="T6" fmla="*/ 182 w 183"/>
                  <a:gd name="T7" fmla="*/ 215 h 250"/>
                  <a:gd name="T8" fmla="*/ 182 w 183"/>
                  <a:gd name="T9" fmla="*/ 249 h 250"/>
                  <a:gd name="T10" fmla="*/ 0 w 183"/>
                  <a:gd name="T11" fmla="*/ 249 h 250"/>
                  <a:gd name="T12" fmla="*/ 0 w 183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3" h="250">
                    <a:moveTo>
                      <a:pt x="0" y="0"/>
                    </a:moveTo>
                    <a:lnTo>
                      <a:pt x="37" y="0"/>
                    </a:lnTo>
                    <a:lnTo>
                      <a:pt x="37" y="215"/>
                    </a:lnTo>
                    <a:lnTo>
                      <a:pt x="182" y="215"/>
                    </a:lnTo>
                    <a:lnTo>
                      <a:pt x="182" y="249"/>
                    </a:lnTo>
                    <a:lnTo>
                      <a:pt x="0" y="24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</p:grpSp>
      <p:pic>
        <p:nvPicPr>
          <p:cNvPr id="2942" name="Picture 89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23" y="1412776"/>
            <a:ext cx="1281186" cy="86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</p:pic>
      <p:grpSp>
        <p:nvGrpSpPr>
          <p:cNvPr id="12" name="Group 659"/>
          <p:cNvGrpSpPr>
            <a:grpSpLocks/>
          </p:cNvGrpSpPr>
          <p:nvPr/>
        </p:nvGrpSpPr>
        <p:grpSpPr bwMode="auto">
          <a:xfrm>
            <a:off x="5553156" y="2265011"/>
            <a:ext cx="1036054" cy="832240"/>
            <a:chOff x="3729" y="1277"/>
            <a:chExt cx="812" cy="602"/>
          </a:xfrm>
        </p:grpSpPr>
        <p:grpSp>
          <p:nvGrpSpPr>
            <p:cNvPr id="3487" name="Group 709"/>
            <p:cNvGrpSpPr>
              <a:grpSpLocks/>
            </p:cNvGrpSpPr>
            <p:nvPr/>
          </p:nvGrpSpPr>
          <p:grpSpPr bwMode="auto">
            <a:xfrm>
              <a:off x="3887" y="1604"/>
              <a:ext cx="514" cy="183"/>
              <a:chOff x="3887" y="1604"/>
              <a:chExt cx="514" cy="183"/>
            </a:xfrm>
          </p:grpSpPr>
          <p:grpSp>
            <p:nvGrpSpPr>
              <p:cNvPr id="3537" name="Group 755"/>
              <p:cNvGrpSpPr>
                <a:grpSpLocks/>
              </p:cNvGrpSpPr>
              <p:nvPr/>
            </p:nvGrpSpPr>
            <p:grpSpPr bwMode="auto">
              <a:xfrm>
                <a:off x="3887" y="1604"/>
                <a:ext cx="514" cy="183"/>
                <a:chOff x="3887" y="1604"/>
                <a:chExt cx="514" cy="183"/>
              </a:xfrm>
            </p:grpSpPr>
            <p:grpSp>
              <p:nvGrpSpPr>
                <p:cNvPr id="3583" name="Group 761"/>
                <p:cNvGrpSpPr>
                  <a:grpSpLocks/>
                </p:cNvGrpSpPr>
                <p:nvPr/>
              </p:nvGrpSpPr>
              <p:grpSpPr bwMode="auto">
                <a:xfrm>
                  <a:off x="3887" y="1604"/>
                  <a:ext cx="514" cy="183"/>
                  <a:chOff x="3887" y="1604"/>
                  <a:chExt cx="514" cy="183"/>
                </a:xfrm>
              </p:grpSpPr>
              <p:grpSp>
                <p:nvGrpSpPr>
                  <p:cNvPr id="3589" name="Group 889"/>
                  <p:cNvGrpSpPr>
                    <a:grpSpLocks/>
                  </p:cNvGrpSpPr>
                  <p:nvPr/>
                </p:nvGrpSpPr>
                <p:grpSpPr bwMode="auto">
                  <a:xfrm>
                    <a:off x="3887" y="1604"/>
                    <a:ext cx="514" cy="183"/>
                    <a:chOff x="3887" y="1604"/>
                    <a:chExt cx="514" cy="183"/>
                  </a:xfrm>
                </p:grpSpPr>
                <p:grpSp>
                  <p:nvGrpSpPr>
                    <p:cNvPr id="3717" name="Group 8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87" y="1604"/>
                      <a:ext cx="514" cy="183"/>
                      <a:chOff x="3887" y="1604"/>
                      <a:chExt cx="514" cy="183"/>
                    </a:xfrm>
                  </p:grpSpPr>
                  <p:sp>
                    <p:nvSpPr>
                      <p:cNvPr id="3719" name="Rectangle 8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91" y="1652"/>
                        <a:ext cx="507" cy="13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720" name="Freeform 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87" y="1604"/>
                        <a:ext cx="514" cy="45"/>
                      </a:xfrm>
                      <a:custGeom>
                        <a:avLst/>
                        <a:gdLst>
                          <a:gd name="T0" fmla="*/ 0 w 514"/>
                          <a:gd name="T1" fmla="*/ 44 h 45"/>
                          <a:gd name="T2" fmla="*/ 513 w 514"/>
                          <a:gd name="T3" fmla="*/ 44 h 45"/>
                          <a:gd name="T4" fmla="*/ 465 w 514"/>
                          <a:gd name="T5" fmla="*/ 0 h 45"/>
                          <a:gd name="T6" fmla="*/ 55 w 514"/>
                          <a:gd name="T7" fmla="*/ 0 h 45"/>
                          <a:gd name="T8" fmla="*/ 0 w 514"/>
                          <a:gd name="T9" fmla="*/ 44 h 4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14" h="45">
                            <a:moveTo>
                              <a:pt x="0" y="44"/>
                            </a:moveTo>
                            <a:lnTo>
                              <a:pt x="513" y="44"/>
                            </a:lnTo>
                            <a:lnTo>
                              <a:pt x="465" y="0"/>
                            </a:lnTo>
                            <a:lnTo>
                              <a:pt x="55" y="0"/>
                            </a:lnTo>
                            <a:lnTo>
                              <a:pt x="0" y="44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sp>
                  <p:nvSpPr>
                    <p:cNvPr id="3718" name="Freeform 890"/>
                    <p:cNvSpPr>
                      <a:spLocks/>
                    </p:cNvSpPr>
                    <p:nvPr/>
                  </p:nvSpPr>
                  <p:spPr bwMode="auto">
                    <a:xfrm>
                      <a:off x="3896" y="1640"/>
                      <a:ext cx="498" cy="2"/>
                    </a:xfrm>
                    <a:custGeom>
                      <a:avLst/>
                      <a:gdLst>
                        <a:gd name="T0" fmla="*/ 0 w 498"/>
                        <a:gd name="T1" fmla="*/ 0 h 2"/>
                        <a:gd name="T2" fmla="*/ 497 w 498"/>
                        <a:gd name="T3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498" h="2">
                          <a:moveTo>
                            <a:pt x="0" y="0"/>
                          </a:moveTo>
                          <a:lnTo>
                            <a:pt x="497" y="1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3365FB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590" name="Group 762"/>
                  <p:cNvGrpSpPr>
                    <a:grpSpLocks/>
                  </p:cNvGrpSpPr>
                  <p:nvPr/>
                </p:nvGrpSpPr>
                <p:grpSpPr bwMode="auto">
                  <a:xfrm>
                    <a:off x="3908" y="1756"/>
                    <a:ext cx="483" cy="30"/>
                    <a:chOff x="3908" y="1756"/>
                    <a:chExt cx="483" cy="30"/>
                  </a:xfrm>
                </p:grpSpPr>
                <p:grpSp>
                  <p:nvGrpSpPr>
                    <p:cNvPr id="3591" name="Group 8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08" y="1756"/>
                      <a:ext cx="240" cy="30"/>
                      <a:chOff x="3908" y="1756"/>
                      <a:chExt cx="240" cy="30"/>
                    </a:xfrm>
                  </p:grpSpPr>
                  <p:grpSp>
                    <p:nvGrpSpPr>
                      <p:cNvPr id="3655" name="Group 8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08" y="1759"/>
                        <a:ext cx="117" cy="27"/>
                        <a:chOff x="3908" y="1759"/>
                        <a:chExt cx="117" cy="27"/>
                      </a:xfrm>
                    </p:grpSpPr>
                    <p:grpSp>
                      <p:nvGrpSpPr>
                        <p:cNvPr id="3687" name="Group 8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08" y="1759"/>
                          <a:ext cx="56" cy="27"/>
                          <a:chOff x="3908" y="1759"/>
                          <a:chExt cx="56" cy="27"/>
                        </a:xfrm>
                      </p:grpSpPr>
                      <p:grpSp>
                        <p:nvGrpSpPr>
                          <p:cNvPr id="3703" name="Group 8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08" y="1759"/>
                            <a:ext cx="26" cy="27"/>
                            <a:chOff x="3908" y="1759"/>
                            <a:chExt cx="26" cy="27"/>
                          </a:xfrm>
                        </p:grpSpPr>
                        <p:grpSp>
                          <p:nvGrpSpPr>
                            <p:cNvPr id="3711" name="Group 8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08" y="1759"/>
                              <a:ext cx="9" cy="27"/>
                              <a:chOff x="3908" y="1759"/>
                              <a:chExt cx="9" cy="27"/>
                            </a:xfrm>
                          </p:grpSpPr>
                          <p:sp>
                            <p:nvSpPr>
                              <p:cNvPr id="3715" name="Freeform 8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08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16" name="Freeform 8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16" y="1759"/>
                                <a:ext cx="1" cy="27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27"/>
                                  <a:gd name="T2" fmla="*/ 0 w 1"/>
                                  <a:gd name="T3" fmla="*/ 0 h 27"/>
                                  <a:gd name="T4" fmla="*/ 0 w 1"/>
                                  <a:gd name="T5" fmla="*/ 26 h 27"/>
                                  <a:gd name="T6" fmla="*/ 0 w 1"/>
                                  <a:gd name="T7" fmla="*/ 26 h 27"/>
                                  <a:gd name="T8" fmla="*/ 0 w 1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27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712" name="Group 88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23" y="1759"/>
                              <a:ext cx="11" cy="27"/>
                              <a:chOff x="3923" y="1759"/>
                              <a:chExt cx="11" cy="27"/>
                            </a:xfrm>
                          </p:grpSpPr>
                          <p:sp>
                            <p:nvSpPr>
                              <p:cNvPr id="3713" name="Freeform 88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23" y="1759"/>
                                <a:ext cx="2" cy="27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27"/>
                                  <a:gd name="T2" fmla="*/ 1 w 2"/>
                                  <a:gd name="T3" fmla="*/ 0 h 27"/>
                                  <a:gd name="T4" fmla="*/ 1 w 2"/>
                                  <a:gd name="T5" fmla="*/ 26 h 27"/>
                                  <a:gd name="T6" fmla="*/ 0 w 2"/>
                                  <a:gd name="T7" fmla="*/ 26 h 27"/>
                                  <a:gd name="T8" fmla="*/ 0 w 2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27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14" name="Freeform 8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30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704" name="Group 8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38" y="1759"/>
                            <a:ext cx="26" cy="27"/>
                            <a:chOff x="3938" y="1759"/>
                            <a:chExt cx="26" cy="27"/>
                          </a:xfrm>
                        </p:grpSpPr>
                        <p:grpSp>
                          <p:nvGrpSpPr>
                            <p:cNvPr id="3705" name="Group 87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38" y="1759"/>
                              <a:ext cx="12" cy="27"/>
                              <a:chOff x="3938" y="1759"/>
                              <a:chExt cx="12" cy="27"/>
                            </a:xfrm>
                          </p:grpSpPr>
                          <p:sp>
                            <p:nvSpPr>
                              <p:cNvPr id="3709" name="Freeform 8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38" y="1759"/>
                                <a:ext cx="5" cy="27"/>
                              </a:xfrm>
                              <a:custGeom>
                                <a:avLst/>
                                <a:gdLst>
                                  <a:gd name="T0" fmla="*/ 0 w 5"/>
                                  <a:gd name="T1" fmla="*/ 0 h 27"/>
                                  <a:gd name="T2" fmla="*/ 4 w 5"/>
                                  <a:gd name="T3" fmla="*/ 0 h 27"/>
                                  <a:gd name="T4" fmla="*/ 4 w 5"/>
                                  <a:gd name="T5" fmla="*/ 26 h 27"/>
                                  <a:gd name="T6" fmla="*/ 0 w 5"/>
                                  <a:gd name="T7" fmla="*/ 26 h 27"/>
                                  <a:gd name="T8" fmla="*/ 0 w 5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5" h="27">
                                    <a:moveTo>
                                      <a:pt x="0" y="0"/>
                                    </a:moveTo>
                                    <a:lnTo>
                                      <a:pt x="4" y="0"/>
                                    </a:lnTo>
                                    <a:lnTo>
                                      <a:pt x="4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10" name="Freeform 8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46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706" name="Group 87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55" y="1759"/>
                              <a:ext cx="9" cy="27"/>
                              <a:chOff x="3955" y="1759"/>
                              <a:chExt cx="9" cy="27"/>
                            </a:xfrm>
                          </p:grpSpPr>
                          <p:sp>
                            <p:nvSpPr>
                              <p:cNvPr id="3707" name="Freeform 87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55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08" name="Freeform 8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62" y="1759"/>
                                <a:ext cx="2" cy="27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27"/>
                                  <a:gd name="T2" fmla="*/ 1 w 2"/>
                                  <a:gd name="T3" fmla="*/ 0 h 27"/>
                                  <a:gd name="T4" fmla="*/ 1 w 2"/>
                                  <a:gd name="T5" fmla="*/ 26 h 27"/>
                                  <a:gd name="T6" fmla="*/ 0 w 2"/>
                                  <a:gd name="T7" fmla="*/ 26 h 27"/>
                                  <a:gd name="T8" fmla="*/ 0 w 2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27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688" name="Group 85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71" y="1759"/>
                          <a:ext cx="54" cy="27"/>
                          <a:chOff x="3971" y="1759"/>
                          <a:chExt cx="54" cy="27"/>
                        </a:xfrm>
                      </p:grpSpPr>
                      <p:grpSp>
                        <p:nvGrpSpPr>
                          <p:cNvPr id="3689" name="Group 8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71" y="1759"/>
                            <a:ext cx="24" cy="27"/>
                            <a:chOff x="3971" y="1759"/>
                            <a:chExt cx="24" cy="27"/>
                          </a:xfrm>
                        </p:grpSpPr>
                        <p:grpSp>
                          <p:nvGrpSpPr>
                            <p:cNvPr id="3697" name="Group 87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71" y="1759"/>
                              <a:ext cx="8" cy="27"/>
                              <a:chOff x="3971" y="1759"/>
                              <a:chExt cx="8" cy="27"/>
                            </a:xfrm>
                          </p:grpSpPr>
                          <p:sp>
                            <p:nvSpPr>
                              <p:cNvPr id="3701" name="Freeform 8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71" y="1759"/>
                                <a:ext cx="1" cy="27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27"/>
                                  <a:gd name="T2" fmla="*/ 0 w 1"/>
                                  <a:gd name="T3" fmla="*/ 0 h 27"/>
                                  <a:gd name="T4" fmla="*/ 0 w 1"/>
                                  <a:gd name="T5" fmla="*/ 26 h 27"/>
                                  <a:gd name="T6" fmla="*/ 0 w 1"/>
                                  <a:gd name="T7" fmla="*/ 26 h 27"/>
                                  <a:gd name="T8" fmla="*/ 0 w 1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27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02" name="Freeform 8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76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98" name="Group 86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84" y="1759"/>
                              <a:ext cx="11" cy="27"/>
                              <a:chOff x="3984" y="1759"/>
                              <a:chExt cx="11" cy="27"/>
                            </a:xfrm>
                          </p:grpSpPr>
                          <p:sp>
                            <p:nvSpPr>
                              <p:cNvPr id="3699" name="Freeform 8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84" y="1759"/>
                                <a:ext cx="2" cy="27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27"/>
                                  <a:gd name="T2" fmla="*/ 1 w 2"/>
                                  <a:gd name="T3" fmla="*/ 0 h 27"/>
                                  <a:gd name="T4" fmla="*/ 1 w 2"/>
                                  <a:gd name="T5" fmla="*/ 26 h 27"/>
                                  <a:gd name="T6" fmla="*/ 0 w 2"/>
                                  <a:gd name="T7" fmla="*/ 26 h 27"/>
                                  <a:gd name="T8" fmla="*/ 0 w 2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27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00" name="Freeform 8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94" y="1759"/>
                                <a:ext cx="1" cy="27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27"/>
                                  <a:gd name="T2" fmla="*/ 0 w 1"/>
                                  <a:gd name="T3" fmla="*/ 0 h 27"/>
                                  <a:gd name="T4" fmla="*/ 0 w 1"/>
                                  <a:gd name="T5" fmla="*/ 26 h 27"/>
                                  <a:gd name="T6" fmla="*/ 0 w 1"/>
                                  <a:gd name="T7" fmla="*/ 26 h 27"/>
                                  <a:gd name="T8" fmla="*/ 0 w 1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27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90" name="Group 86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98" y="1759"/>
                            <a:ext cx="27" cy="27"/>
                            <a:chOff x="3998" y="1759"/>
                            <a:chExt cx="27" cy="27"/>
                          </a:xfrm>
                        </p:grpSpPr>
                        <p:grpSp>
                          <p:nvGrpSpPr>
                            <p:cNvPr id="3691" name="Group 86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98" y="1759"/>
                              <a:ext cx="13" cy="27"/>
                              <a:chOff x="3998" y="1759"/>
                              <a:chExt cx="13" cy="27"/>
                            </a:xfrm>
                          </p:grpSpPr>
                          <p:sp>
                            <p:nvSpPr>
                              <p:cNvPr id="3695" name="Freeform 86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98" y="1759"/>
                                <a:ext cx="5" cy="27"/>
                              </a:xfrm>
                              <a:custGeom>
                                <a:avLst/>
                                <a:gdLst>
                                  <a:gd name="T0" fmla="*/ 0 w 5"/>
                                  <a:gd name="T1" fmla="*/ 0 h 27"/>
                                  <a:gd name="T2" fmla="*/ 4 w 5"/>
                                  <a:gd name="T3" fmla="*/ 0 h 27"/>
                                  <a:gd name="T4" fmla="*/ 4 w 5"/>
                                  <a:gd name="T5" fmla="*/ 26 h 27"/>
                                  <a:gd name="T6" fmla="*/ 0 w 5"/>
                                  <a:gd name="T7" fmla="*/ 26 h 27"/>
                                  <a:gd name="T8" fmla="*/ 0 w 5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5" h="27">
                                    <a:moveTo>
                                      <a:pt x="0" y="0"/>
                                    </a:moveTo>
                                    <a:lnTo>
                                      <a:pt x="4" y="0"/>
                                    </a:lnTo>
                                    <a:lnTo>
                                      <a:pt x="4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96" name="Freeform 8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07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92" name="Group 86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16" y="1759"/>
                              <a:ext cx="9" cy="27"/>
                              <a:chOff x="4016" y="1759"/>
                              <a:chExt cx="9" cy="27"/>
                            </a:xfrm>
                          </p:grpSpPr>
                          <p:sp>
                            <p:nvSpPr>
                              <p:cNvPr id="3693" name="Freeform 8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16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94" name="Freeform 8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21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3656" name="Group 8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30" y="1756"/>
                        <a:ext cx="118" cy="30"/>
                        <a:chOff x="4030" y="1756"/>
                        <a:chExt cx="118" cy="30"/>
                      </a:xfrm>
                    </p:grpSpPr>
                    <p:grpSp>
                      <p:nvGrpSpPr>
                        <p:cNvPr id="3657" name="Group 84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030" y="1756"/>
                          <a:ext cx="54" cy="30"/>
                          <a:chOff x="4030" y="1756"/>
                          <a:chExt cx="54" cy="30"/>
                        </a:xfrm>
                      </p:grpSpPr>
                      <p:grpSp>
                        <p:nvGrpSpPr>
                          <p:cNvPr id="3673" name="Group 85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30" y="1756"/>
                            <a:ext cx="28" cy="30"/>
                            <a:chOff x="4030" y="1756"/>
                            <a:chExt cx="28" cy="30"/>
                          </a:xfrm>
                        </p:grpSpPr>
                        <p:grpSp>
                          <p:nvGrpSpPr>
                            <p:cNvPr id="3681" name="Group 85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30" y="1756"/>
                              <a:ext cx="9" cy="30"/>
                              <a:chOff x="4030" y="1756"/>
                              <a:chExt cx="9" cy="30"/>
                            </a:xfrm>
                          </p:grpSpPr>
                          <p:sp>
                            <p:nvSpPr>
                              <p:cNvPr id="3685" name="Freeform 8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30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86" name="Freeform 8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3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82" name="Group 85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46" y="1756"/>
                              <a:ext cx="12" cy="30"/>
                              <a:chOff x="4046" y="1756"/>
                              <a:chExt cx="12" cy="30"/>
                            </a:xfrm>
                          </p:grpSpPr>
                          <p:sp>
                            <p:nvSpPr>
                              <p:cNvPr id="3683" name="Freeform 8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46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84" name="Freeform 8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52" y="1756"/>
                                <a:ext cx="6" cy="30"/>
                              </a:xfrm>
                              <a:custGeom>
                                <a:avLst/>
                                <a:gdLst>
                                  <a:gd name="T0" fmla="*/ 0 w 6"/>
                                  <a:gd name="T1" fmla="*/ 0 h 30"/>
                                  <a:gd name="T2" fmla="*/ 5 w 6"/>
                                  <a:gd name="T3" fmla="*/ 0 h 30"/>
                                  <a:gd name="T4" fmla="*/ 5 w 6"/>
                                  <a:gd name="T5" fmla="*/ 29 h 30"/>
                                  <a:gd name="T6" fmla="*/ 0 w 6"/>
                                  <a:gd name="T7" fmla="*/ 29 h 30"/>
                                  <a:gd name="T8" fmla="*/ 0 w 6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" h="30">
                                    <a:moveTo>
                                      <a:pt x="0" y="0"/>
                                    </a:moveTo>
                                    <a:lnTo>
                                      <a:pt x="5" y="0"/>
                                    </a:lnTo>
                                    <a:lnTo>
                                      <a:pt x="5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74" name="Group 84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60" y="1756"/>
                            <a:ext cx="24" cy="30"/>
                            <a:chOff x="4060" y="1756"/>
                            <a:chExt cx="24" cy="30"/>
                          </a:xfrm>
                        </p:grpSpPr>
                        <p:grpSp>
                          <p:nvGrpSpPr>
                            <p:cNvPr id="3675" name="Group 84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60" y="1756"/>
                              <a:ext cx="9" cy="30"/>
                              <a:chOff x="4060" y="1756"/>
                              <a:chExt cx="9" cy="30"/>
                            </a:xfrm>
                          </p:grpSpPr>
                          <p:sp>
                            <p:nvSpPr>
                              <p:cNvPr id="3679" name="Freeform 85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60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80" name="Freeform 8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6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76" name="Group 84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74" y="1756"/>
                              <a:ext cx="10" cy="30"/>
                              <a:chOff x="4074" y="1756"/>
                              <a:chExt cx="10" cy="30"/>
                            </a:xfrm>
                          </p:grpSpPr>
                          <p:sp>
                            <p:nvSpPr>
                              <p:cNvPr id="3677" name="Freeform 8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74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78" name="Freeform 8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83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658" name="Group 82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092" y="1756"/>
                          <a:ext cx="56" cy="30"/>
                          <a:chOff x="4092" y="1756"/>
                          <a:chExt cx="56" cy="30"/>
                        </a:xfrm>
                      </p:grpSpPr>
                      <p:grpSp>
                        <p:nvGrpSpPr>
                          <p:cNvPr id="3659" name="Group 83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92" y="1756"/>
                            <a:ext cx="24" cy="30"/>
                            <a:chOff x="4092" y="1756"/>
                            <a:chExt cx="24" cy="30"/>
                          </a:xfrm>
                        </p:grpSpPr>
                        <p:grpSp>
                          <p:nvGrpSpPr>
                            <p:cNvPr id="3667" name="Group 84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92" y="1756"/>
                              <a:ext cx="7" cy="30"/>
                              <a:chOff x="4092" y="1756"/>
                              <a:chExt cx="7" cy="30"/>
                            </a:xfrm>
                          </p:grpSpPr>
                          <p:sp>
                            <p:nvSpPr>
                              <p:cNvPr id="3671" name="Freeform 8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9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72" name="Freeform 84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9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68" name="Group 83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06" y="1756"/>
                              <a:ext cx="10" cy="30"/>
                              <a:chOff x="4106" y="1756"/>
                              <a:chExt cx="10" cy="30"/>
                            </a:xfrm>
                          </p:grpSpPr>
                          <p:sp>
                            <p:nvSpPr>
                              <p:cNvPr id="3669" name="Freeform 83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06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70" name="Freeform 8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15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60" name="Group 82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21" y="1756"/>
                            <a:ext cx="27" cy="30"/>
                            <a:chOff x="4121" y="1756"/>
                            <a:chExt cx="27" cy="30"/>
                          </a:xfrm>
                        </p:grpSpPr>
                        <p:grpSp>
                          <p:nvGrpSpPr>
                            <p:cNvPr id="3661" name="Group 83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21" y="1756"/>
                              <a:ext cx="12" cy="30"/>
                              <a:chOff x="4121" y="1756"/>
                              <a:chExt cx="12" cy="30"/>
                            </a:xfrm>
                          </p:grpSpPr>
                          <p:sp>
                            <p:nvSpPr>
                              <p:cNvPr id="3665" name="Freeform 8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21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66" name="Freeform 8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28" y="1756"/>
                                <a:ext cx="5" cy="30"/>
                              </a:xfrm>
                              <a:custGeom>
                                <a:avLst/>
                                <a:gdLst>
                                  <a:gd name="T0" fmla="*/ 0 w 5"/>
                                  <a:gd name="T1" fmla="*/ 0 h 30"/>
                                  <a:gd name="T2" fmla="*/ 4 w 5"/>
                                  <a:gd name="T3" fmla="*/ 0 h 30"/>
                                  <a:gd name="T4" fmla="*/ 4 w 5"/>
                                  <a:gd name="T5" fmla="*/ 29 h 30"/>
                                  <a:gd name="T6" fmla="*/ 0 w 5"/>
                                  <a:gd name="T7" fmla="*/ 29 h 30"/>
                                  <a:gd name="T8" fmla="*/ 0 w 5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5" h="30">
                                    <a:moveTo>
                                      <a:pt x="0" y="0"/>
                                    </a:moveTo>
                                    <a:lnTo>
                                      <a:pt x="4" y="0"/>
                                    </a:lnTo>
                                    <a:lnTo>
                                      <a:pt x="4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62" name="Group 83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39" y="1756"/>
                              <a:ext cx="9" cy="30"/>
                              <a:chOff x="4139" y="1756"/>
                              <a:chExt cx="9" cy="30"/>
                            </a:xfrm>
                          </p:grpSpPr>
                          <p:sp>
                            <p:nvSpPr>
                              <p:cNvPr id="3663" name="Freeform 83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39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64" name="Freeform 8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45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grpSp>
                  <p:nvGrpSpPr>
                    <p:cNvPr id="3592" name="Group 7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4" y="1756"/>
                      <a:ext cx="237" cy="30"/>
                      <a:chOff x="4154" y="1756"/>
                      <a:chExt cx="237" cy="30"/>
                    </a:xfrm>
                  </p:grpSpPr>
                  <p:grpSp>
                    <p:nvGrpSpPr>
                      <p:cNvPr id="3593" name="Group 7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54" y="1756"/>
                        <a:ext cx="115" cy="30"/>
                        <a:chOff x="4154" y="1756"/>
                        <a:chExt cx="115" cy="30"/>
                      </a:xfrm>
                    </p:grpSpPr>
                    <p:grpSp>
                      <p:nvGrpSpPr>
                        <p:cNvPr id="3625" name="Group 8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154" y="1756"/>
                          <a:ext cx="55" cy="30"/>
                          <a:chOff x="4154" y="1756"/>
                          <a:chExt cx="55" cy="30"/>
                        </a:xfrm>
                      </p:grpSpPr>
                      <p:grpSp>
                        <p:nvGrpSpPr>
                          <p:cNvPr id="3641" name="Group 81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54" y="1756"/>
                            <a:ext cx="24" cy="30"/>
                            <a:chOff x="4154" y="1756"/>
                            <a:chExt cx="24" cy="30"/>
                          </a:xfrm>
                        </p:grpSpPr>
                        <p:grpSp>
                          <p:nvGrpSpPr>
                            <p:cNvPr id="3649" name="Group 8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54" y="1756"/>
                              <a:ext cx="6" cy="30"/>
                              <a:chOff x="4154" y="1756"/>
                              <a:chExt cx="6" cy="30"/>
                            </a:xfrm>
                          </p:grpSpPr>
                          <p:sp>
                            <p:nvSpPr>
                              <p:cNvPr id="3653" name="Freeform 82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54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54" name="Freeform 8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59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50" name="Group 8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65" y="1756"/>
                              <a:ext cx="13" cy="30"/>
                              <a:chOff x="4165" y="1756"/>
                              <a:chExt cx="13" cy="30"/>
                            </a:xfrm>
                          </p:grpSpPr>
                          <p:sp>
                            <p:nvSpPr>
                              <p:cNvPr id="3651" name="Freeform 8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65" y="1756"/>
                                <a:ext cx="6" cy="30"/>
                              </a:xfrm>
                              <a:custGeom>
                                <a:avLst/>
                                <a:gdLst>
                                  <a:gd name="T0" fmla="*/ 0 w 6"/>
                                  <a:gd name="T1" fmla="*/ 0 h 30"/>
                                  <a:gd name="T2" fmla="*/ 5 w 6"/>
                                  <a:gd name="T3" fmla="*/ 0 h 30"/>
                                  <a:gd name="T4" fmla="*/ 5 w 6"/>
                                  <a:gd name="T5" fmla="*/ 29 h 30"/>
                                  <a:gd name="T6" fmla="*/ 0 w 6"/>
                                  <a:gd name="T7" fmla="*/ 29 h 30"/>
                                  <a:gd name="T8" fmla="*/ 0 w 6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" h="30">
                                    <a:moveTo>
                                      <a:pt x="0" y="0"/>
                                    </a:moveTo>
                                    <a:lnTo>
                                      <a:pt x="5" y="0"/>
                                    </a:lnTo>
                                    <a:lnTo>
                                      <a:pt x="5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52" name="Freeform 8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77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42" name="Group 8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82" y="1756"/>
                            <a:ext cx="27" cy="30"/>
                            <a:chOff x="4182" y="1756"/>
                            <a:chExt cx="27" cy="30"/>
                          </a:xfrm>
                        </p:grpSpPr>
                        <p:grpSp>
                          <p:nvGrpSpPr>
                            <p:cNvPr id="3643" name="Group 81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82" y="1756"/>
                              <a:ext cx="13" cy="30"/>
                              <a:chOff x="4182" y="1756"/>
                              <a:chExt cx="13" cy="30"/>
                            </a:xfrm>
                          </p:grpSpPr>
                          <p:sp>
                            <p:nvSpPr>
                              <p:cNvPr id="3647" name="Freeform 8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8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48" name="Freeform 8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91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44" name="Group 81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98" y="1756"/>
                              <a:ext cx="11" cy="30"/>
                              <a:chOff x="4198" y="1756"/>
                              <a:chExt cx="11" cy="30"/>
                            </a:xfrm>
                          </p:grpSpPr>
                          <p:sp>
                            <p:nvSpPr>
                              <p:cNvPr id="3645" name="Freeform 81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98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46" name="Freeform 8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05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626" name="Group 79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212" y="1756"/>
                          <a:ext cx="57" cy="30"/>
                          <a:chOff x="4212" y="1756"/>
                          <a:chExt cx="57" cy="30"/>
                        </a:xfrm>
                      </p:grpSpPr>
                      <p:grpSp>
                        <p:nvGrpSpPr>
                          <p:cNvPr id="3627" name="Group 80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12" y="1756"/>
                            <a:ext cx="25" cy="30"/>
                            <a:chOff x="4212" y="1756"/>
                            <a:chExt cx="25" cy="30"/>
                          </a:xfrm>
                        </p:grpSpPr>
                        <p:grpSp>
                          <p:nvGrpSpPr>
                            <p:cNvPr id="3635" name="Group 80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12" y="1756"/>
                              <a:ext cx="11" cy="30"/>
                              <a:chOff x="4212" y="1756"/>
                              <a:chExt cx="11" cy="30"/>
                            </a:xfrm>
                          </p:grpSpPr>
                          <p:sp>
                            <p:nvSpPr>
                              <p:cNvPr id="3639" name="Freeform 8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1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40" name="Freeform 80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20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36" name="Group 80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29" y="1756"/>
                              <a:ext cx="8" cy="30"/>
                              <a:chOff x="4229" y="1756"/>
                              <a:chExt cx="8" cy="30"/>
                            </a:xfrm>
                          </p:grpSpPr>
                          <p:sp>
                            <p:nvSpPr>
                              <p:cNvPr id="3637" name="Freeform 80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29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38" name="Freeform 80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35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28" name="Group 7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43" y="1756"/>
                            <a:ext cx="26" cy="30"/>
                            <a:chOff x="4243" y="1756"/>
                            <a:chExt cx="26" cy="30"/>
                          </a:xfrm>
                        </p:grpSpPr>
                        <p:grpSp>
                          <p:nvGrpSpPr>
                            <p:cNvPr id="3629" name="Group 80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43" y="1756"/>
                              <a:ext cx="12" cy="30"/>
                              <a:chOff x="4243" y="1756"/>
                              <a:chExt cx="12" cy="30"/>
                            </a:xfrm>
                          </p:grpSpPr>
                          <p:sp>
                            <p:nvSpPr>
                              <p:cNvPr id="3633" name="Freeform 8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43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34" name="Freeform 8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52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30" name="Group 79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58" y="1756"/>
                              <a:ext cx="11" cy="30"/>
                              <a:chOff x="4258" y="1756"/>
                              <a:chExt cx="11" cy="30"/>
                            </a:xfrm>
                          </p:grpSpPr>
                          <p:sp>
                            <p:nvSpPr>
                              <p:cNvPr id="3631" name="Freeform 80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5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32" name="Freeform 79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67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3594" name="Group 7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75" y="1756"/>
                        <a:ext cx="116" cy="30"/>
                        <a:chOff x="4275" y="1756"/>
                        <a:chExt cx="116" cy="30"/>
                      </a:xfrm>
                    </p:grpSpPr>
                    <p:grpSp>
                      <p:nvGrpSpPr>
                        <p:cNvPr id="3595" name="Group 7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275" y="1756"/>
                          <a:ext cx="54" cy="30"/>
                          <a:chOff x="4275" y="1756"/>
                          <a:chExt cx="54" cy="30"/>
                        </a:xfrm>
                      </p:grpSpPr>
                      <p:grpSp>
                        <p:nvGrpSpPr>
                          <p:cNvPr id="3611" name="Group 7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75" y="1756"/>
                            <a:ext cx="24" cy="30"/>
                            <a:chOff x="4275" y="1756"/>
                            <a:chExt cx="24" cy="30"/>
                          </a:xfrm>
                        </p:grpSpPr>
                        <p:grpSp>
                          <p:nvGrpSpPr>
                            <p:cNvPr id="3619" name="Group 79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75" y="1756"/>
                              <a:ext cx="8" cy="30"/>
                              <a:chOff x="4275" y="1756"/>
                              <a:chExt cx="8" cy="30"/>
                            </a:xfrm>
                          </p:grpSpPr>
                          <p:sp>
                            <p:nvSpPr>
                              <p:cNvPr id="3623" name="Freeform 79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75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24" name="Freeform 79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8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20" name="Group 78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89" y="1756"/>
                              <a:ext cx="10" cy="30"/>
                              <a:chOff x="4289" y="1756"/>
                              <a:chExt cx="10" cy="30"/>
                            </a:xfrm>
                          </p:grpSpPr>
                          <p:sp>
                            <p:nvSpPr>
                              <p:cNvPr id="3621" name="Freeform 79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89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22" name="Freeform 79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97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12" name="Group 78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04" y="1756"/>
                            <a:ext cx="25" cy="30"/>
                            <a:chOff x="4304" y="1756"/>
                            <a:chExt cx="25" cy="30"/>
                          </a:xfrm>
                        </p:grpSpPr>
                        <p:grpSp>
                          <p:nvGrpSpPr>
                            <p:cNvPr id="3613" name="Group 78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04" y="1756"/>
                              <a:ext cx="11" cy="30"/>
                              <a:chOff x="4304" y="1756"/>
                              <a:chExt cx="11" cy="30"/>
                            </a:xfrm>
                          </p:grpSpPr>
                          <p:sp>
                            <p:nvSpPr>
                              <p:cNvPr id="3617" name="Freeform 7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04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18" name="Freeform 78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13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14" name="Group 78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19" y="1756"/>
                              <a:ext cx="10" cy="30"/>
                              <a:chOff x="4319" y="1756"/>
                              <a:chExt cx="10" cy="30"/>
                            </a:xfrm>
                          </p:grpSpPr>
                          <p:sp>
                            <p:nvSpPr>
                              <p:cNvPr id="3615" name="Freeform 7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19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16" name="Freeform 78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26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596" name="Group 76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35" y="1756"/>
                          <a:ext cx="56" cy="30"/>
                          <a:chOff x="4335" y="1756"/>
                          <a:chExt cx="56" cy="30"/>
                        </a:xfrm>
                      </p:grpSpPr>
                      <p:grpSp>
                        <p:nvGrpSpPr>
                          <p:cNvPr id="3597" name="Group 7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35" y="1756"/>
                            <a:ext cx="25" cy="30"/>
                            <a:chOff x="4335" y="1756"/>
                            <a:chExt cx="25" cy="30"/>
                          </a:xfrm>
                        </p:grpSpPr>
                        <p:grpSp>
                          <p:nvGrpSpPr>
                            <p:cNvPr id="3605" name="Group 77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35" y="1756"/>
                              <a:ext cx="9" cy="30"/>
                              <a:chOff x="4335" y="1756"/>
                              <a:chExt cx="9" cy="30"/>
                            </a:xfrm>
                          </p:grpSpPr>
                          <p:sp>
                            <p:nvSpPr>
                              <p:cNvPr id="3609" name="Freeform 7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35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10" name="Freeform 77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43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06" name="Group 77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53" y="1756"/>
                              <a:ext cx="7" cy="30"/>
                              <a:chOff x="4353" y="1756"/>
                              <a:chExt cx="7" cy="30"/>
                            </a:xfrm>
                          </p:grpSpPr>
                          <p:sp>
                            <p:nvSpPr>
                              <p:cNvPr id="3607" name="Freeform 77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53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08" name="Freeform 77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59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598" name="Group 7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65" y="1756"/>
                            <a:ext cx="26" cy="30"/>
                            <a:chOff x="4365" y="1756"/>
                            <a:chExt cx="26" cy="30"/>
                          </a:xfrm>
                        </p:grpSpPr>
                        <p:grpSp>
                          <p:nvGrpSpPr>
                            <p:cNvPr id="3599" name="Group 7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65" y="1756"/>
                              <a:ext cx="13" cy="30"/>
                              <a:chOff x="4365" y="1756"/>
                              <a:chExt cx="13" cy="30"/>
                            </a:xfrm>
                          </p:grpSpPr>
                          <p:sp>
                            <p:nvSpPr>
                              <p:cNvPr id="3603" name="Freeform 7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65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04" name="Freeform 7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74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00" name="Group 7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80" y="1756"/>
                              <a:ext cx="11" cy="30"/>
                              <a:chOff x="4380" y="1756"/>
                              <a:chExt cx="11" cy="30"/>
                            </a:xfrm>
                          </p:grpSpPr>
                          <p:sp>
                            <p:nvSpPr>
                              <p:cNvPr id="3601" name="Freeform 7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80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02" name="Freeform 7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88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</p:grpSp>
            </p:grpSp>
            <p:grpSp>
              <p:nvGrpSpPr>
                <p:cNvPr id="3584" name="Group 756"/>
                <p:cNvGrpSpPr>
                  <a:grpSpLocks/>
                </p:cNvGrpSpPr>
                <p:nvPr/>
              </p:nvGrpSpPr>
              <p:grpSpPr bwMode="auto">
                <a:xfrm>
                  <a:off x="3903" y="1665"/>
                  <a:ext cx="481" cy="63"/>
                  <a:chOff x="3903" y="1665"/>
                  <a:chExt cx="481" cy="63"/>
                </a:xfrm>
              </p:grpSpPr>
              <p:sp>
                <p:nvSpPr>
                  <p:cNvPr id="3585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3903" y="1665"/>
                    <a:ext cx="100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6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4011" y="1665"/>
                    <a:ext cx="142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7" name="Rectangle 758"/>
                  <p:cNvSpPr>
                    <a:spLocks noChangeArrowheads="1"/>
                  </p:cNvSpPr>
                  <p:nvPr/>
                </p:nvSpPr>
                <p:spPr bwMode="auto">
                  <a:xfrm>
                    <a:off x="4161" y="1665"/>
                    <a:ext cx="154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8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4323" y="1665"/>
                    <a:ext cx="61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grpSp>
            <p:nvGrpSpPr>
              <p:cNvPr id="3538" name="Group 749"/>
              <p:cNvGrpSpPr>
                <a:grpSpLocks/>
              </p:cNvGrpSpPr>
              <p:nvPr/>
            </p:nvGrpSpPr>
            <p:grpSpPr bwMode="auto">
              <a:xfrm>
                <a:off x="4330" y="1672"/>
                <a:ext cx="43" cy="27"/>
                <a:chOff x="4330" y="1672"/>
                <a:chExt cx="43" cy="27"/>
              </a:xfrm>
            </p:grpSpPr>
            <p:sp>
              <p:nvSpPr>
                <p:cNvPr id="3578" name="Rectangle 754"/>
                <p:cNvSpPr>
                  <a:spLocks noChangeArrowheads="1"/>
                </p:cNvSpPr>
                <p:nvPr/>
              </p:nvSpPr>
              <p:spPr bwMode="auto">
                <a:xfrm>
                  <a:off x="4351" y="1672"/>
                  <a:ext cx="22" cy="2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79" name="Rectangle 753"/>
                <p:cNvSpPr>
                  <a:spLocks noChangeArrowheads="1"/>
                </p:cNvSpPr>
                <p:nvPr/>
              </p:nvSpPr>
              <p:spPr bwMode="auto">
                <a:xfrm>
                  <a:off x="4357" y="1679"/>
                  <a:ext cx="11" cy="5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3580" name="Group 750"/>
                <p:cNvGrpSpPr>
                  <a:grpSpLocks/>
                </p:cNvGrpSpPr>
                <p:nvPr/>
              </p:nvGrpSpPr>
              <p:grpSpPr bwMode="auto">
                <a:xfrm>
                  <a:off x="4330" y="1673"/>
                  <a:ext cx="2" cy="22"/>
                  <a:chOff x="4330" y="1673"/>
                  <a:chExt cx="2" cy="22"/>
                </a:xfrm>
              </p:grpSpPr>
              <p:sp>
                <p:nvSpPr>
                  <p:cNvPr id="3581" name="Rectangle 752"/>
                  <p:cNvSpPr>
                    <a:spLocks noChangeArrowheads="1"/>
                  </p:cNvSpPr>
                  <p:nvPr/>
                </p:nvSpPr>
                <p:spPr bwMode="auto">
                  <a:xfrm>
                    <a:off x="4330" y="1673"/>
                    <a:ext cx="2" cy="2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2" name="Rectangle 751"/>
                  <p:cNvSpPr>
                    <a:spLocks noChangeArrowheads="1"/>
                  </p:cNvSpPr>
                  <p:nvPr/>
                </p:nvSpPr>
                <p:spPr bwMode="auto">
                  <a:xfrm>
                    <a:off x="4330" y="1691"/>
                    <a:ext cx="2" cy="4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grpSp>
            <p:nvGrpSpPr>
              <p:cNvPr id="3539" name="Group 742"/>
              <p:cNvGrpSpPr>
                <a:grpSpLocks/>
              </p:cNvGrpSpPr>
              <p:nvPr/>
            </p:nvGrpSpPr>
            <p:grpSpPr bwMode="auto">
              <a:xfrm>
                <a:off x="4016" y="1671"/>
                <a:ext cx="131" cy="43"/>
                <a:chOff x="4016" y="1671"/>
                <a:chExt cx="131" cy="43"/>
              </a:xfrm>
            </p:grpSpPr>
            <p:grpSp>
              <p:nvGrpSpPr>
                <p:cNvPr id="3572" name="Group 745"/>
                <p:cNvGrpSpPr>
                  <a:grpSpLocks/>
                </p:cNvGrpSpPr>
                <p:nvPr/>
              </p:nvGrpSpPr>
              <p:grpSpPr bwMode="auto">
                <a:xfrm>
                  <a:off x="4018" y="1673"/>
                  <a:ext cx="129" cy="20"/>
                  <a:chOff x="4018" y="1673"/>
                  <a:chExt cx="129" cy="20"/>
                </a:xfrm>
              </p:grpSpPr>
              <p:sp>
                <p:nvSpPr>
                  <p:cNvPr id="3575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1673"/>
                    <a:ext cx="44" cy="2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76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1685"/>
                    <a:ext cx="44" cy="8"/>
                  </a:xfrm>
                  <a:prstGeom prst="rect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77" name="Rectangle 746"/>
                  <p:cNvSpPr>
                    <a:spLocks noChangeArrowheads="1"/>
                  </p:cNvSpPr>
                  <p:nvPr/>
                </p:nvSpPr>
                <p:spPr bwMode="auto">
                  <a:xfrm>
                    <a:off x="4018" y="1683"/>
                    <a:ext cx="129" cy="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sp>
              <p:nvSpPr>
                <p:cNvPr id="3573" name="Rectangle 744"/>
                <p:cNvSpPr>
                  <a:spLocks noChangeArrowheads="1"/>
                </p:cNvSpPr>
                <p:nvPr/>
              </p:nvSpPr>
              <p:spPr bwMode="auto">
                <a:xfrm>
                  <a:off x="4016" y="1671"/>
                  <a:ext cx="4" cy="3"/>
                </a:xfrm>
                <a:prstGeom prst="rect">
                  <a:avLst/>
                </a:prstGeom>
                <a:solidFill>
                  <a:srgbClr val="008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74" name="Rectangle 743"/>
                <p:cNvSpPr>
                  <a:spLocks noChangeArrowheads="1"/>
                </p:cNvSpPr>
                <p:nvPr/>
              </p:nvSpPr>
              <p:spPr bwMode="auto">
                <a:xfrm>
                  <a:off x="4125" y="170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540" name="Group 711"/>
              <p:cNvGrpSpPr>
                <a:grpSpLocks/>
              </p:cNvGrpSpPr>
              <p:nvPr/>
            </p:nvGrpSpPr>
            <p:grpSpPr bwMode="auto">
              <a:xfrm>
                <a:off x="3910" y="1715"/>
                <a:ext cx="88" cy="14"/>
                <a:chOff x="3910" y="1715"/>
                <a:chExt cx="88" cy="14"/>
              </a:xfrm>
            </p:grpSpPr>
            <p:grpSp>
              <p:nvGrpSpPr>
                <p:cNvPr id="3542" name="Group 727"/>
                <p:cNvGrpSpPr>
                  <a:grpSpLocks/>
                </p:cNvGrpSpPr>
                <p:nvPr/>
              </p:nvGrpSpPr>
              <p:grpSpPr bwMode="auto">
                <a:xfrm>
                  <a:off x="3910" y="1715"/>
                  <a:ext cx="42" cy="14"/>
                  <a:chOff x="3910" y="1715"/>
                  <a:chExt cx="42" cy="14"/>
                </a:xfrm>
              </p:grpSpPr>
              <p:grpSp>
                <p:nvGrpSpPr>
                  <p:cNvPr id="3558" name="Group 735"/>
                  <p:cNvGrpSpPr>
                    <a:grpSpLocks/>
                  </p:cNvGrpSpPr>
                  <p:nvPr/>
                </p:nvGrpSpPr>
                <p:grpSpPr bwMode="auto">
                  <a:xfrm>
                    <a:off x="3910" y="1715"/>
                    <a:ext cx="18" cy="14"/>
                    <a:chOff x="3910" y="1715"/>
                    <a:chExt cx="18" cy="14"/>
                  </a:xfrm>
                </p:grpSpPr>
                <p:grpSp>
                  <p:nvGrpSpPr>
                    <p:cNvPr id="3566" name="Group 7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10" y="1715"/>
                      <a:ext cx="7" cy="14"/>
                      <a:chOff x="3910" y="1715"/>
                      <a:chExt cx="7" cy="14"/>
                    </a:xfrm>
                  </p:grpSpPr>
                  <p:sp>
                    <p:nvSpPr>
                      <p:cNvPr id="3570" name="Freeform 7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0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71" name="Freeform 7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6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67" name="Group 7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22" y="1715"/>
                      <a:ext cx="6" cy="14"/>
                      <a:chOff x="3922" y="1715"/>
                      <a:chExt cx="6" cy="14"/>
                    </a:xfrm>
                  </p:grpSpPr>
                  <p:sp>
                    <p:nvSpPr>
                      <p:cNvPr id="3568" name="Freeform 7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2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69" name="Freeform 7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7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  <p:grpSp>
                <p:nvGrpSpPr>
                  <p:cNvPr id="3559" name="Group 728"/>
                  <p:cNvGrpSpPr>
                    <a:grpSpLocks/>
                  </p:cNvGrpSpPr>
                  <p:nvPr/>
                </p:nvGrpSpPr>
                <p:grpSpPr bwMode="auto">
                  <a:xfrm>
                    <a:off x="3933" y="1715"/>
                    <a:ext cx="19" cy="14"/>
                    <a:chOff x="3933" y="1715"/>
                    <a:chExt cx="19" cy="14"/>
                  </a:xfrm>
                </p:grpSpPr>
                <p:grpSp>
                  <p:nvGrpSpPr>
                    <p:cNvPr id="3560" name="Group 7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33" y="1715"/>
                      <a:ext cx="6" cy="14"/>
                      <a:chOff x="3933" y="1715"/>
                      <a:chExt cx="6" cy="14"/>
                    </a:xfrm>
                  </p:grpSpPr>
                  <p:sp>
                    <p:nvSpPr>
                      <p:cNvPr id="3564" name="Freeform 7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33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65" name="Freeform 7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38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61" name="Group 7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45" y="1715"/>
                      <a:ext cx="7" cy="14"/>
                      <a:chOff x="3945" y="1715"/>
                      <a:chExt cx="7" cy="14"/>
                    </a:xfrm>
                  </p:grpSpPr>
                  <p:sp>
                    <p:nvSpPr>
                      <p:cNvPr id="3562" name="Freeform 7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45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63" name="Freeform 7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1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</p:grpSp>
            <p:grpSp>
              <p:nvGrpSpPr>
                <p:cNvPr id="3543" name="Group 712"/>
                <p:cNvGrpSpPr>
                  <a:grpSpLocks/>
                </p:cNvGrpSpPr>
                <p:nvPr/>
              </p:nvGrpSpPr>
              <p:grpSpPr bwMode="auto">
                <a:xfrm>
                  <a:off x="3957" y="1715"/>
                  <a:ext cx="41" cy="14"/>
                  <a:chOff x="3957" y="1715"/>
                  <a:chExt cx="41" cy="14"/>
                </a:xfrm>
              </p:grpSpPr>
              <p:grpSp>
                <p:nvGrpSpPr>
                  <p:cNvPr id="3544" name="Group 720"/>
                  <p:cNvGrpSpPr>
                    <a:grpSpLocks/>
                  </p:cNvGrpSpPr>
                  <p:nvPr/>
                </p:nvGrpSpPr>
                <p:grpSpPr bwMode="auto">
                  <a:xfrm>
                    <a:off x="3957" y="1715"/>
                    <a:ext cx="18" cy="14"/>
                    <a:chOff x="3957" y="1715"/>
                    <a:chExt cx="18" cy="14"/>
                  </a:xfrm>
                </p:grpSpPr>
                <p:grpSp>
                  <p:nvGrpSpPr>
                    <p:cNvPr id="3552" name="Group 7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57" y="1715"/>
                      <a:ext cx="6" cy="14"/>
                      <a:chOff x="3957" y="1715"/>
                      <a:chExt cx="6" cy="14"/>
                    </a:xfrm>
                  </p:grpSpPr>
                  <p:sp>
                    <p:nvSpPr>
                      <p:cNvPr id="3556" name="Freeform 7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7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57" name="Freeform 7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2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53" name="Group 7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68" y="1715"/>
                      <a:ext cx="7" cy="14"/>
                      <a:chOff x="3968" y="1715"/>
                      <a:chExt cx="7" cy="14"/>
                    </a:xfrm>
                  </p:grpSpPr>
                  <p:sp>
                    <p:nvSpPr>
                      <p:cNvPr id="3554" name="Freeform 7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8" y="1715"/>
                        <a:ext cx="2" cy="14"/>
                      </a:xfrm>
                      <a:custGeom>
                        <a:avLst/>
                        <a:gdLst>
                          <a:gd name="T0" fmla="*/ 0 w 2"/>
                          <a:gd name="T1" fmla="*/ 0 h 14"/>
                          <a:gd name="T2" fmla="*/ 1 w 2"/>
                          <a:gd name="T3" fmla="*/ 0 h 14"/>
                          <a:gd name="T4" fmla="*/ 1 w 2"/>
                          <a:gd name="T5" fmla="*/ 13 h 14"/>
                          <a:gd name="T6" fmla="*/ 0 w 2"/>
                          <a:gd name="T7" fmla="*/ 13 h 14"/>
                          <a:gd name="T8" fmla="*/ 0 w 2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" h="14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1" y="13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55" name="Freeform 7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4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  <p:grpSp>
                <p:nvGrpSpPr>
                  <p:cNvPr id="3545" name="Group 713"/>
                  <p:cNvGrpSpPr>
                    <a:grpSpLocks/>
                  </p:cNvGrpSpPr>
                  <p:nvPr/>
                </p:nvGrpSpPr>
                <p:grpSpPr bwMode="auto">
                  <a:xfrm>
                    <a:off x="3981" y="1715"/>
                    <a:ext cx="17" cy="14"/>
                    <a:chOff x="3981" y="1715"/>
                    <a:chExt cx="17" cy="14"/>
                  </a:xfrm>
                </p:grpSpPr>
                <p:grpSp>
                  <p:nvGrpSpPr>
                    <p:cNvPr id="3546" name="Group 7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1" y="1715"/>
                      <a:ext cx="4" cy="14"/>
                      <a:chOff x="3981" y="1715"/>
                      <a:chExt cx="4" cy="14"/>
                    </a:xfrm>
                  </p:grpSpPr>
                  <p:sp>
                    <p:nvSpPr>
                      <p:cNvPr id="3550" name="Freeform 7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1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51" name="Freeform 7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4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47" name="Group 7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9" y="1715"/>
                      <a:ext cx="9" cy="14"/>
                      <a:chOff x="3989" y="1715"/>
                      <a:chExt cx="9" cy="14"/>
                    </a:xfrm>
                  </p:grpSpPr>
                  <p:sp>
                    <p:nvSpPr>
                      <p:cNvPr id="3548" name="Freeform 7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9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49" name="Freeform 7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7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</p:grpSp>
          </p:grpSp>
          <p:sp>
            <p:nvSpPr>
              <p:cNvPr id="3541" name="Freeform 710"/>
              <p:cNvSpPr>
                <a:spLocks/>
              </p:cNvSpPr>
              <p:nvPr/>
            </p:nvSpPr>
            <p:spPr bwMode="auto">
              <a:xfrm>
                <a:off x="3900" y="1700"/>
                <a:ext cx="489" cy="14"/>
              </a:xfrm>
              <a:custGeom>
                <a:avLst/>
                <a:gdLst>
                  <a:gd name="T0" fmla="*/ 0 w 489"/>
                  <a:gd name="T1" fmla="*/ 10 h 14"/>
                  <a:gd name="T2" fmla="*/ 214 w 489"/>
                  <a:gd name="T3" fmla="*/ 10 h 14"/>
                  <a:gd name="T4" fmla="*/ 214 w 489"/>
                  <a:gd name="T5" fmla="*/ 0 h 14"/>
                  <a:gd name="T6" fmla="*/ 248 w 489"/>
                  <a:gd name="T7" fmla="*/ 0 h 14"/>
                  <a:gd name="T8" fmla="*/ 248 w 489"/>
                  <a:gd name="T9" fmla="*/ 13 h 14"/>
                  <a:gd name="T10" fmla="*/ 488 w 489"/>
                  <a:gd name="T11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9" h="14">
                    <a:moveTo>
                      <a:pt x="0" y="10"/>
                    </a:moveTo>
                    <a:lnTo>
                      <a:pt x="214" y="10"/>
                    </a:lnTo>
                    <a:lnTo>
                      <a:pt x="214" y="0"/>
                    </a:lnTo>
                    <a:lnTo>
                      <a:pt x="248" y="0"/>
                    </a:lnTo>
                    <a:lnTo>
                      <a:pt x="248" y="13"/>
                    </a:lnTo>
                    <a:lnTo>
                      <a:pt x="488" y="1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5FB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grpSp>
          <p:nvGrpSpPr>
            <p:cNvPr id="3488" name="Group 669"/>
            <p:cNvGrpSpPr>
              <a:grpSpLocks/>
            </p:cNvGrpSpPr>
            <p:nvPr/>
          </p:nvGrpSpPr>
          <p:grpSpPr bwMode="auto">
            <a:xfrm>
              <a:off x="3729" y="1782"/>
              <a:ext cx="812" cy="97"/>
              <a:chOff x="3729" y="1782"/>
              <a:chExt cx="812" cy="97"/>
            </a:xfrm>
          </p:grpSpPr>
          <p:grpSp>
            <p:nvGrpSpPr>
              <p:cNvPr id="3498" name="Group 705"/>
              <p:cNvGrpSpPr>
                <a:grpSpLocks/>
              </p:cNvGrpSpPr>
              <p:nvPr/>
            </p:nvGrpSpPr>
            <p:grpSpPr bwMode="auto">
              <a:xfrm>
                <a:off x="3729" y="1782"/>
                <a:ext cx="812" cy="97"/>
                <a:chOff x="3729" y="1782"/>
                <a:chExt cx="812" cy="97"/>
              </a:xfrm>
            </p:grpSpPr>
            <p:sp>
              <p:nvSpPr>
                <p:cNvPr id="3534" name="Rectangle 708"/>
                <p:cNvSpPr>
                  <a:spLocks noChangeArrowheads="1"/>
                </p:cNvSpPr>
                <p:nvPr/>
              </p:nvSpPr>
              <p:spPr bwMode="auto">
                <a:xfrm>
                  <a:off x="3735" y="1868"/>
                  <a:ext cx="801" cy="11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5" name="Freeform 707"/>
                <p:cNvSpPr>
                  <a:spLocks/>
                </p:cNvSpPr>
                <p:nvPr/>
              </p:nvSpPr>
              <p:spPr bwMode="auto">
                <a:xfrm>
                  <a:off x="3729" y="1782"/>
                  <a:ext cx="812" cy="83"/>
                </a:xfrm>
                <a:custGeom>
                  <a:avLst/>
                  <a:gdLst>
                    <a:gd name="T0" fmla="*/ 0 w 812"/>
                    <a:gd name="T1" fmla="*/ 82 h 83"/>
                    <a:gd name="T2" fmla="*/ 811 w 812"/>
                    <a:gd name="T3" fmla="*/ 82 h 83"/>
                    <a:gd name="T4" fmla="*/ 764 w 812"/>
                    <a:gd name="T5" fmla="*/ 1 h 83"/>
                    <a:gd name="T6" fmla="*/ 59 w 812"/>
                    <a:gd name="T7" fmla="*/ 0 h 83"/>
                    <a:gd name="T8" fmla="*/ 0 w 812"/>
                    <a:gd name="T9" fmla="*/ 82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2" h="83">
                      <a:moveTo>
                        <a:pt x="0" y="82"/>
                      </a:moveTo>
                      <a:lnTo>
                        <a:pt x="811" y="82"/>
                      </a:lnTo>
                      <a:lnTo>
                        <a:pt x="764" y="1"/>
                      </a:lnTo>
                      <a:lnTo>
                        <a:pt x="59" y="0"/>
                      </a:lnTo>
                      <a:lnTo>
                        <a:pt x="0" y="82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6" name="Freeform 706"/>
                <p:cNvSpPr>
                  <a:spLocks/>
                </p:cNvSpPr>
                <p:nvPr/>
              </p:nvSpPr>
              <p:spPr bwMode="auto">
                <a:xfrm>
                  <a:off x="3752" y="1790"/>
                  <a:ext cx="763" cy="67"/>
                </a:xfrm>
                <a:custGeom>
                  <a:avLst/>
                  <a:gdLst>
                    <a:gd name="T0" fmla="*/ 44 w 763"/>
                    <a:gd name="T1" fmla="*/ 0 h 67"/>
                    <a:gd name="T2" fmla="*/ 0 w 763"/>
                    <a:gd name="T3" fmla="*/ 66 h 67"/>
                    <a:gd name="T4" fmla="*/ 762 w 763"/>
                    <a:gd name="T5" fmla="*/ 66 h 67"/>
                    <a:gd name="T6" fmla="*/ 727 w 763"/>
                    <a:gd name="T7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3" h="67">
                      <a:moveTo>
                        <a:pt x="44" y="0"/>
                      </a:moveTo>
                      <a:lnTo>
                        <a:pt x="0" y="66"/>
                      </a:lnTo>
                      <a:lnTo>
                        <a:pt x="762" y="66"/>
                      </a:lnTo>
                      <a:lnTo>
                        <a:pt x="727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5FB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499" name="Group 698"/>
              <p:cNvGrpSpPr>
                <a:grpSpLocks/>
              </p:cNvGrpSpPr>
              <p:nvPr/>
            </p:nvGrpSpPr>
            <p:grpSpPr bwMode="auto">
              <a:xfrm>
                <a:off x="3820" y="1787"/>
                <a:ext cx="639" cy="22"/>
                <a:chOff x="3820" y="1787"/>
                <a:chExt cx="639" cy="22"/>
              </a:xfrm>
            </p:grpSpPr>
            <p:sp>
              <p:nvSpPr>
                <p:cNvPr id="3528" name="Freeform 704"/>
                <p:cNvSpPr>
                  <a:spLocks/>
                </p:cNvSpPr>
                <p:nvPr/>
              </p:nvSpPr>
              <p:spPr bwMode="auto">
                <a:xfrm>
                  <a:off x="3820" y="1787"/>
                  <a:ext cx="25" cy="16"/>
                </a:xfrm>
                <a:custGeom>
                  <a:avLst/>
                  <a:gdLst>
                    <a:gd name="T0" fmla="*/ 6 w 25"/>
                    <a:gd name="T1" fmla="*/ 0 h 16"/>
                    <a:gd name="T2" fmla="*/ 24 w 25"/>
                    <a:gd name="T3" fmla="*/ 0 h 16"/>
                    <a:gd name="T4" fmla="*/ 18 w 25"/>
                    <a:gd name="T5" fmla="*/ 15 h 16"/>
                    <a:gd name="T6" fmla="*/ 0 w 25"/>
                    <a:gd name="T7" fmla="*/ 15 h 16"/>
                    <a:gd name="T8" fmla="*/ 6 w 25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16">
                      <a:moveTo>
                        <a:pt x="6" y="0"/>
                      </a:moveTo>
                      <a:lnTo>
                        <a:pt x="24" y="0"/>
                      </a:lnTo>
                      <a:lnTo>
                        <a:pt x="18" y="15"/>
                      </a:lnTo>
                      <a:lnTo>
                        <a:pt x="0" y="15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29" name="Freeform 703"/>
                <p:cNvSpPr>
                  <a:spLocks/>
                </p:cNvSpPr>
                <p:nvPr/>
              </p:nvSpPr>
              <p:spPr bwMode="auto">
                <a:xfrm>
                  <a:off x="3882" y="1787"/>
                  <a:ext cx="100" cy="14"/>
                </a:xfrm>
                <a:custGeom>
                  <a:avLst/>
                  <a:gdLst>
                    <a:gd name="T0" fmla="*/ 4 w 100"/>
                    <a:gd name="T1" fmla="*/ 0 h 14"/>
                    <a:gd name="T2" fmla="*/ 99 w 100"/>
                    <a:gd name="T3" fmla="*/ 0 h 14"/>
                    <a:gd name="T4" fmla="*/ 95 w 100"/>
                    <a:gd name="T5" fmla="*/ 13 h 14"/>
                    <a:gd name="T6" fmla="*/ 0 w 100"/>
                    <a:gd name="T7" fmla="*/ 13 h 14"/>
                    <a:gd name="T8" fmla="*/ 4 w 100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14">
                      <a:moveTo>
                        <a:pt x="4" y="0"/>
                      </a:moveTo>
                      <a:lnTo>
                        <a:pt x="99" y="0"/>
                      </a:lnTo>
                      <a:lnTo>
                        <a:pt x="95" y="13"/>
                      </a:lnTo>
                      <a:lnTo>
                        <a:pt x="0" y="13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0" name="Freeform 702"/>
                <p:cNvSpPr>
                  <a:spLocks/>
                </p:cNvSpPr>
                <p:nvPr/>
              </p:nvSpPr>
              <p:spPr bwMode="auto">
                <a:xfrm>
                  <a:off x="4011" y="1787"/>
                  <a:ext cx="95" cy="16"/>
                </a:xfrm>
                <a:custGeom>
                  <a:avLst/>
                  <a:gdLst>
                    <a:gd name="T0" fmla="*/ 3 w 95"/>
                    <a:gd name="T1" fmla="*/ 0 h 16"/>
                    <a:gd name="T2" fmla="*/ 94 w 95"/>
                    <a:gd name="T3" fmla="*/ 0 h 16"/>
                    <a:gd name="T4" fmla="*/ 93 w 95"/>
                    <a:gd name="T5" fmla="*/ 15 h 16"/>
                    <a:gd name="T6" fmla="*/ 0 w 95"/>
                    <a:gd name="T7" fmla="*/ 15 h 16"/>
                    <a:gd name="T8" fmla="*/ 3 w 95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" h="16">
                      <a:moveTo>
                        <a:pt x="3" y="0"/>
                      </a:moveTo>
                      <a:lnTo>
                        <a:pt x="94" y="0"/>
                      </a:lnTo>
                      <a:lnTo>
                        <a:pt x="93" y="15"/>
                      </a:lnTo>
                      <a:lnTo>
                        <a:pt x="0" y="1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1" name="Freeform 701"/>
                <p:cNvSpPr>
                  <a:spLocks/>
                </p:cNvSpPr>
                <p:nvPr/>
              </p:nvSpPr>
              <p:spPr bwMode="auto">
                <a:xfrm>
                  <a:off x="4126" y="1787"/>
                  <a:ext cx="99" cy="16"/>
                </a:xfrm>
                <a:custGeom>
                  <a:avLst/>
                  <a:gdLst>
                    <a:gd name="T0" fmla="*/ 1 w 99"/>
                    <a:gd name="T1" fmla="*/ 0 h 16"/>
                    <a:gd name="T2" fmla="*/ 98 w 99"/>
                    <a:gd name="T3" fmla="*/ 0 h 16"/>
                    <a:gd name="T4" fmla="*/ 98 w 99"/>
                    <a:gd name="T5" fmla="*/ 15 h 16"/>
                    <a:gd name="T6" fmla="*/ 0 w 99"/>
                    <a:gd name="T7" fmla="*/ 15 h 16"/>
                    <a:gd name="T8" fmla="*/ 1 w 99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16">
                      <a:moveTo>
                        <a:pt x="1" y="0"/>
                      </a:moveTo>
                      <a:lnTo>
                        <a:pt x="98" y="0"/>
                      </a:lnTo>
                      <a:lnTo>
                        <a:pt x="98" y="15"/>
                      </a:lnTo>
                      <a:lnTo>
                        <a:pt x="0" y="15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2" name="Freeform 700"/>
                <p:cNvSpPr>
                  <a:spLocks/>
                </p:cNvSpPr>
                <p:nvPr/>
              </p:nvSpPr>
              <p:spPr bwMode="auto">
                <a:xfrm>
                  <a:off x="4244" y="1787"/>
                  <a:ext cx="87" cy="16"/>
                </a:xfrm>
                <a:custGeom>
                  <a:avLst/>
                  <a:gdLst>
                    <a:gd name="T0" fmla="*/ 0 w 87"/>
                    <a:gd name="T1" fmla="*/ 0 h 16"/>
                    <a:gd name="T2" fmla="*/ 84 w 87"/>
                    <a:gd name="T3" fmla="*/ 0 h 16"/>
                    <a:gd name="T4" fmla="*/ 86 w 87"/>
                    <a:gd name="T5" fmla="*/ 15 h 16"/>
                    <a:gd name="T6" fmla="*/ 0 w 87"/>
                    <a:gd name="T7" fmla="*/ 15 h 16"/>
                    <a:gd name="T8" fmla="*/ 0 w 87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16">
                      <a:moveTo>
                        <a:pt x="0" y="0"/>
                      </a:moveTo>
                      <a:lnTo>
                        <a:pt x="84" y="0"/>
                      </a:lnTo>
                      <a:lnTo>
                        <a:pt x="86" y="15"/>
                      </a:lnTo>
                      <a:lnTo>
                        <a:pt x="0" y="1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3" name="Freeform 699"/>
                <p:cNvSpPr>
                  <a:spLocks/>
                </p:cNvSpPr>
                <p:nvPr/>
              </p:nvSpPr>
              <p:spPr bwMode="auto">
                <a:xfrm>
                  <a:off x="4349" y="1798"/>
                  <a:ext cx="110" cy="11"/>
                </a:xfrm>
                <a:custGeom>
                  <a:avLst/>
                  <a:gdLst>
                    <a:gd name="T0" fmla="*/ 0 w 110"/>
                    <a:gd name="T1" fmla="*/ 0 h 11"/>
                    <a:gd name="T2" fmla="*/ 99 w 110"/>
                    <a:gd name="T3" fmla="*/ 0 h 11"/>
                    <a:gd name="T4" fmla="*/ 109 w 110"/>
                    <a:gd name="T5" fmla="*/ 10 h 11"/>
                    <a:gd name="T6" fmla="*/ 5 w 110"/>
                    <a:gd name="T7" fmla="*/ 10 h 11"/>
                    <a:gd name="T8" fmla="*/ 0 w 110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">
                      <a:moveTo>
                        <a:pt x="0" y="0"/>
                      </a:moveTo>
                      <a:lnTo>
                        <a:pt x="99" y="0"/>
                      </a:lnTo>
                      <a:lnTo>
                        <a:pt x="109" y="10"/>
                      </a:lnTo>
                      <a:lnTo>
                        <a:pt x="5" y="1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500" name="Group 670"/>
              <p:cNvGrpSpPr>
                <a:grpSpLocks/>
              </p:cNvGrpSpPr>
              <p:nvPr/>
            </p:nvGrpSpPr>
            <p:grpSpPr bwMode="auto">
              <a:xfrm>
                <a:off x="3795" y="1812"/>
                <a:ext cx="670" cy="33"/>
                <a:chOff x="3795" y="1812"/>
                <a:chExt cx="670" cy="33"/>
              </a:xfrm>
            </p:grpSpPr>
            <p:grpSp>
              <p:nvGrpSpPr>
                <p:cNvPr id="3501" name="Group 693"/>
                <p:cNvGrpSpPr>
                  <a:grpSpLocks/>
                </p:cNvGrpSpPr>
                <p:nvPr/>
              </p:nvGrpSpPr>
              <p:grpSpPr bwMode="auto">
                <a:xfrm>
                  <a:off x="3852" y="1812"/>
                  <a:ext cx="331" cy="30"/>
                  <a:chOff x="3852" y="1812"/>
                  <a:chExt cx="331" cy="30"/>
                </a:xfrm>
              </p:grpSpPr>
              <p:sp>
                <p:nvSpPr>
                  <p:cNvPr id="3524" name="Freeform 697"/>
                  <p:cNvSpPr>
                    <a:spLocks/>
                  </p:cNvSpPr>
                  <p:nvPr/>
                </p:nvSpPr>
                <p:spPr bwMode="auto">
                  <a:xfrm>
                    <a:off x="3852" y="1812"/>
                    <a:ext cx="313" cy="1"/>
                  </a:xfrm>
                  <a:custGeom>
                    <a:avLst/>
                    <a:gdLst>
                      <a:gd name="T0" fmla="*/ 0 w 313"/>
                      <a:gd name="T1" fmla="*/ 0 h 1"/>
                      <a:gd name="T2" fmla="*/ 312 w 31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13" h="1">
                        <a:moveTo>
                          <a:pt x="0" y="0"/>
                        </a:moveTo>
                        <a:lnTo>
                          <a:pt x="31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5" name="Freeform 696"/>
                  <p:cNvSpPr>
                    <a:spLocks/>
                  </p:cNvSpPr>
                  <p:nvPr/>
                </p:nvSpPr>
                <p:spPr bwMode="auto">
                  <a:xfrm>
                    <a:off x="3865" y="1822"/>
                    <a:ext cx="318" cy="1"/>
                  </a:xfrm>
                  <a:custGeom>
                    <a:avLst/>
                    <a:gdLst>
                      <a:gd name="T0" fmla="*/ 0 w 318"/>
                      <a:gd name="T1" fmla="*/ 0 h 1"/>
                      <a:gd name="T2" fmla="*/ 317 w 31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18" h="1">
                        <a:moveTo>
                          <a:pt x="0" y="0"/>
                        </a:moveTo>
                        <a:lnTo>
                          <a:pt x="31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6" name="Freeform 695"/>
                  <p:cNvSpPr>
                    <a:spLocks/>
                  </p:cNvSpPr>
                  <p:nvPr/>
                </p:nvSpPr>
                <p:spPr bwMode="auto">
                  <a:xfrm>
                    <a:off x="3869" y="1832"/>
                    <a:ext cx="279" cy="1"/>
                  </a:xfrm>
                  <a:custGeom>
                    <a:avLst/>
                    <a:gdLst>
                      <a:gd name="T0" fmla="*/ 0 w 279"/>
                      <a:gd name="T1" fmla="*/ 0 h 1"/>
                      <a:gd name="T2" fmla="*/ 278 w 27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79" h="1">
                        <a:moveTo>
                          <a:pt x="0" y="0"/>
                        </a:moveTo>
                        <a:lnTo>
                          <a:pt x="27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7" name="Freeform 694"/>
                  <p:cNvSpPr>
                    <a:spLocks/>
                  </p:cNvSpPr>
                  <p:nvPr/>
                </p:nvSpPr>
                <p:spPr bwMode="auto">
                  <a:xfrm>
                    <a:off x="3875" y="1841"/>
                    <a:ext cx="38" cy="1"/>
                  </a:xfrm>
                  <a:custGeom>
                    <a:avLst/>
                    <a:gdLst>
                      <a:gd name="T0" fmla="*/ 0 w 38"/>
                      <a:gd name="T1" fmla="*/ 0 h 1"/>
                      <a:gd name="T2" fmla="*/ 37 w 3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8" h="1">
                        <a:moveTo>
                          <a:pt x="0" y="0"/>
                        </a:moveTo>
                        <a:lnTo>
                          <a:pt x="3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2" name="Group 689"/>
                <p:cNvGrpSpPr>
                  <a:grpSpLocks/>
                </p:cNvGrpSpPr>
                <p:nvPr/>
              </p:nvGrpSpPr>
              <p:grpSpPr bwMode="auto">
                <a:xfrm>
                  <a:off x="3795" y="1815"/>
                  <a:ext cx="57" cy="21"/>
                  <a:chOff x="3795" y="1815"/>
                  <a:chExt cx="57" cy="21"/>
                </a:xfrm>
              </p:grpSpPr>
              <p:sp>
                <p:nvSpPr>
                  <p:cNvPr id="3521" name="Freeform 692"/>
                  <p:cNvSpPr>
                    <a:spLocks/>
                  </p:cNvSpPr>
                  <p:nvPr/>
                </p:nvSpPr>
                <p:spPr bwMode="auto">
                  <a:xfrm>
                    <a:off x="3807" y="1815"/>
                    <a:ext cx="33" cy="1"/>
                  </a:xfrm>
                  <a:custGeom>
                    <a:avLst/>
                    <a:gdLst>
                      <a:gd name="T0" fmla="*/ 0 w 33"/>
                      <a:gd name="T1" fmla="*/ 0 h 1"/>
                      <a:gd name="T2" fmla="*/ 32 w 3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3" h="1">
                        <a:moveTo>
                          <a:pt x="0" y="0"/>
                        </a:move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2" name="Freeform 691"/>
                  <p:cNvSpPr>
                    <a:spLocks/>
                  </p:cNvSpPr>
                  <p:nvPr/>
                </p:nvSpPr>
                <p:spPr bwMode="auto">
                  <a:xfrm>
                    <a:off x="3802" y="1827"/>
                    <a:ext cx="33" cy="1"/>
                  </a:xfrm>
                  <a:custGeom>
                    <a:avLst/>
                    <a:gdLst>
                      <a:gd name="T0" fmla="*/ 0 w 33"/>
                      <a:gd name="T1" fmla="*/ 0 h 1"/>
                      <a:gd name="T2" fmla="*/ 32 w 3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3" h="1">
                        <a:moveTo>
                          <a:pt x="0" y="0"/>
                        </a:move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3" name="Freeform 690"/>
                  <p:cNvSpPr>
                    <a:spLocks/>
                  </p:cNvSpPr>
                  <p:nvPr/>
                </p:nvSpPr>
                <p:spPr bwMode="auto">
                  <a:xfrm>
                    <a:off x="3795" y="1835"/>
                    <a:ext cx="57" cy="1"/>
                  </a:xfrm>
                  <a:custGeom>
                    <a:avLst/>
                    <a:gdLst>
                      <a:gd name="T0" fmla="*/ 0 w 57"/>
                      <a:gd name="T1" fmla="*/ 0 h 1"/>
                      <a:gd name="T2" fmla="*/ 56 w 5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7" h="1">
                        <a:moveTo>
                          <a:pt x="0" y="0"/>
                        </a:moveTo>
                        <a:lnTo>
                          <a:pt x="56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3" name="Group 682"/>
                <p:cNvGrpSpPr>
                  <a:grpSpLocks/>
                </p:cNvGrpSpPr>
                <p:nvPr/>
              </p:nvGrpSpPr>
              <p:grpSpPr bwMode="auto">
                <a:xfrm>
                  <a:off x="3923" y="1812"/>
                  <a:ext cx="306" cy="31"/>
                  <a:chOff x="3923" y="1812"/>
                  <a:chExt cx="306" cy="31"/>
                </a:xfrm>
              </p:grpSpPr>
              <p:sp>
                <p:nvSpPr>
                  <p:cNvPr id="3515" name="Freeform 688"/>
                  <p:cNvSpPr>
                    <a:spLocks/>
                  </p:cNvSpPr>
                  <p:nvPr/>
                </p:nvSpPr>
                <p:spPr bwMode="auto">
                  <a:xfrm>
                    <a:off x="3923" y="1841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88 w 18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8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6" name="Freeform 687"/>
                  <p:cNvSpPr>
                    <a:spLocks/>
                  </p:cNvSpPr>
                  <p:nvPr/>
                </p:nvSpPr>
                <p:spPr bwMode="auto">
                  <a:xfrm>
                    <a:off x="4182" y="1812"/>
                    <a:ext cx="47" cy="1"/>
                  </a:xfrm>
                  <a:custGeom>
                    <a:avLst/>
                    <a:gdLst>
                      <a:gd name="T0" fmla="*/ 0 w 47"/>
                      <a:gd name="T1" fmla="*/ 0 h 1"/>
                      <a:gd name="T2" fmla="*/ 46 w 4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7" h="1">
                        <a:moveTo>
                          <a:pt x="0" y="0"/>
                        </a:moveTo>
                        <a:lnTo>
                          <a:pt x="46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7" name="Freeform 686"/>
                  <p:cNvSpPr>
                    <a:spLocks/>
                  </p:cNvSpPr>
                  <p:nvPr/>
                </p:nvSpPr>
                <p:spPr bwMode="auto">
                  <a:xfrm>
                    <a:off x="4195" y="1822"/>
                    <a:ext cx="34" cy="1"/>
                  </a:xfrm>
                  <a:custGeom>
                    <a:avLst/>
                    <a:gdLst>
                      <a:gd name="T0" fmla="*/ 0 w 34"/>
                      <a:gd name="T1" fmla="*/ 0 h 1"/>
                      <a:gd name="T2" fmla="*/ 33 w 3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4" h="1">
                        <a:moveTo>
                          <a:pt x="0" y="0"/>
                        </a:moveTo>
                        <a:lnTo>
                          <a:pt x="3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8" name="Freeform 685"/>
                  <p:cNvSpPr>
                    <a:spLocks/>
                  </p:cNvSpPr>
                  <p:nvPr/>
                </p:nvSpPr>
                <p:spPr bwMode="auto">
                  <a:xfrm>
                    <a:off x="4170" y="1832"/>
                    <a:ext cx="59" cy="1"/>
                  </a:xfrm>
                  <a:custGeom>
                    <a:avLst/>
                    <a:gdLst>
                      <a:gd name="T0" fmla="*/ 0 w 59"/>
                      <a:gd name="T1" fmla="*/ 0 h 1"/>
                      <a:gd name="T2" fmla="*/ 58 w 5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9" h="1">
                        <a:moveTo>
                          <a:pt x="0" y="0"/>
                        </a:moveTo>
                        <a:lnTo>
                          <a:pt x="5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9" name="Freeform 684"/>
                  <p:cNvSpPr>
                    <a:spLocks/>
                  </p:cNvSpPr>
                  <p:nvPr/>
                </p:nvSpPr>
                <p:spPr bwMode="auto">
                  <a:xfrm>
                    <a:off x="4118" y="1841"/>
                    <a:ext cx="34" cy="1"/>
                  </a:xfrm>
                  <a:custGeom>
                    <a:avLst/>
                    <a:gdLst>
                      <a:gd name="T0" fmla="*/ 0 w 34"/>
                      <a:gd name="T1" fmla="*/ 0 h 1"/>
                      <a:gd name="T2" fmla="*/ 33 w 3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4" h="1">
                        <a:moveTo>
                          <a:pt x="0" y="0"/>
                        </a:moveTo>
                        <a:lnTo>
                          <a:pt x="3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0" name="Freeform 683"/>
                  <p:cNvSpPr>
                    <a:spLocks/>
                  </p:cNvSpPr>
                  <p:nvPr/>
                </p:nvSpPr>
                <p:spPr bwMode="auto">
                  <a:xfrm>
                    <a:off x="4158" y="1842"/>
                    <a:ext cx="68" cy="1"/>
                  </a:xfrm>
                  <a:custGeom>
                    <a:avLst/>
                    <a:gdLst>
                      <a:gd name="T0" fmla="*/ 0 w 68"/>
                      <a:gd name="T1" fmla="*/ 0 h 1"/>
                      <a:gd name="T2" fmla="*/ 67 w 6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8" h="1">
                        <a:moveTo>
                          <a:pt x="0" y="0"/>
                        </a:moveTo>
                        <a:lnTo>
                          <a:pt x="6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4" name="Group 678"/>
                <p:cNvGrpSpPr>
                  <a:grpSpLocks/>
                </p:cNvGrpSpPr>
                <p:nvPr/>
              </p:nvGrpSpPr>
              <p:grpSpPr bwMode="auto">
                <a:xfrm>
                  <a:off x="4242" y="1815"/>
                  <a:ext cx="97" cy="30"/>
                  <a:chOff x="4242" y="1815"/>
                  <a:chExt cx="97" cy="30"/>
                </a:xfrm>
              </p:grpSpPr>
              <p:sp>
                <p:nvSpPr>
                  <p:cNvPr id="3512" name="Freeform 681"/>
                  <p:cNvSpPr>
                    <a:spLocks/>
                  </p:cNvSpPr>
                  <p:nvPr/>
                </p:nvSpPr>
                <p:spPr bwMode="auto">
                  <a:xfrm>
                    <a:off x="4242" y="1815"/>
                    <a:ext cx="91" cy="1"/>
                  </a:xfrm>
                  <a:custGeom>
                    <a:avLst/>
                    <a:gdLst>
                      <a:gd name="T0" fmla="*/ 0 w 91"/>
                      <a:gd name="T1" fmla="*/ 0 h 1"/>
                      <a:gd name="T2" fmla="*/ 90 w 9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1">
                        <a:moveTo>
                          <a:pt x="0" y="0"/>
                        </a:moveTo>
                        <a:lnTo>
                          <a:pt x="9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3" name="Freeform 680"/>
                  <p:cNvSpPr>
                    <a:spLocks/>
                  </p:cNvSpPr>
                  <p:nvPr/>
                </p:nvSpPr>
                <p:spPr bwMode="auto">
                  <a:xfrm>
                    <a:off x="4254" y="1829"/>
                    <a:ext cx="80" cy="1"/>
                  </a:xfrm>
                  <a:custGeom>
                    <a:avLst/>
                    <a:gdLst>
                      <a:gd name="T0" fmla="*/ 0 w 80"/>
                      <a:gd name="T1" fmla="*/ 0 h 1"/>
                      <a:gd name="T2" fmla="*/ 79 w 80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0" h="1">
                        <a:moveTo>
                          <a:pt x="0" y="0"/>
                        </a:moveTo>
                        <a:lnTo>
                          <a:pt x="79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4" name="Freeform 679"/>
                  <p:cNvSpPr>
                    <a:spLocks/>
                  </p:cNvSpPr>
                  <p:nvPr/>
                </p:nvSpPr>
                <p:spPr bwMode="auto">
                  <a:xfrm>
                    <a:off x="4256" y="1844"/>
                    <a:ext cx="83" cy="1"/>
                  </a:xfrm>
                  <a:custGeom>
                    <a:avLst/>
                    <a:gdLst>
                      <a:gd name="T0" fmla="*/ 0 w 83"/>
                      <a:gd name="T1" fmla="*/ 0 h 1"/>
                      <a:gd name="T2" fmla="*/ 82 w 8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3" h="1">
                        <a:moveTo>
                          <a:pt x="0" y="0"/>
                        </a:moveTo>
                        <a:lnTo>
                          <a:pt x="8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5" name="Group 671"/>
                <p:cNvGrpSpPr>
                  <a:grpSpLocks/>
                </p:cNvGrpSpPr>
                <p:nvPr/>
              </p:nvGrpSpPr>
              <p:grpSpPr bwMode="auto">
                <a:xfrm>
                  <a:off x="4353" y="1815"/>
                  <a:ext cx="112" cy="30"/>
                  <a:chOff x="4353" y="1815"/>
                  <a:chExt cx="112" cy="30"/>
                </a:xfrm>
              </p:grpSpPr>
              <p:sp>
                <p:nvSpPr>
                  <p:cNvPr id="3506" name="Freeform 677"/>
                  <p:cNvSpPr>
                    <a:spLocks/>
                  </p:cNvSpPr>
                  <p:nvPr/>
                </p:nvSpPr>
                <p:spPr bwMode="auto">
                  <a:xfrm>
                    <a:off x="4363" y="1815"/>
                    <a:ext cx="85" cy="1"/>
                  </a:xfrm>
                  <a:custGeom>
                    <a:avLst/>
                    <a:gdLst>
                      <a:gd name="T0" fmla="*/ 0 w 85"/>
                      <a:gd name="T1" fmla="*/ 0 h 1"/>
                      <a:gd name="T2" fmla="*/ 84 w 8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5" h="1">
                        <a:moveTo>
                          <a:pt x="0" y="0"/>
                        </a:moveTo>
                        <a:lnTo>
                          <a:pt x="84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07" name="Freeform 676"/>
                  <p:cNvSpPr>
                    <a:spLocks/>
                  </p:cNvSpPr>
                  <p:nvPr/>
                </p:nvSpPr>
                <p:spPr bwMode="auto">
                  <a:xfrm>
                    <a:off x="4353" y="1827"/>
                    <a:ext cx="71" cy="1"/>
                  </a:xfrm>
                  <a:custGeom>
                    <a:avLst/>
                    <a:gdLst>
                      <a:gd name="T0" fmla="*/ 0 w 71"/>
                      <a:gd name="T1" fmla="*/ 0 h 1"/>
                      <a:gd name="T2" fmla="*/ 70 w 7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71" h="1">
                        <a:moveTo>
                          <a:pt x="0" y="0"/>
                        </a:moveTo>
                        <a:lnTo>
                          <a:pt x="7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08" name="Freeform 675"/>
                  <p:cNvSpPr>
                    <a:spLocks/>
                  </p:cNvSpPr>
                  <p:nvPr/>
                </p:nvSpPr>
                <p:spPr bwMode="auto">
                  <a:xfrm>
                    <a:off x="4363" y="1835"/>
                    <a:ext cx="64" cy="1"/>
                  </a:xfrm>
                  <a:custGeom>
                    <a:avLst/>
                    <a:gdLst>
                      <a:gd name="T0" fmla="*/ 0 w 64"/>
                      <a:gd name="T1" fmla="*/ 0 h 1"/>
                      <a:gd name="T2" fmla="*/ 63 w 6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4" h="1">
                        <a:moveTo>
                          <a:pt x="0" y="0"/>
                        </a:moveTo>
                        <a:lnTo>
                          <a:pt x="6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09" name="Freeform 674"/>
                  <p:cNvSpPr>
                    <a:spLocks/>
                  </p:cNvSpPr>
                  <p:nvPr/>
                </p:nvSpPr>
                <p:spPr bwMode="auto">
                  <a:xfrm>
                    <a:off x="4359" y="1844"/>
                    <a:ext cx="81" cy="1"/>
                  </a:xfrm>
                  <a:custGeom>
                    <a:avLst/>
                    <a:gdLst>
                      <a:gd name="T0" fmla="*/ 0 w 81"/>
                      <a:gd name="T1" fmla="*/ 0 h 1"/>
                      <a:gd name="T2" fmla="*/ 80 w 8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1">
                        <a:moveTo>
                          <a:pt x="0" y="0"/>
                        </a:moveTo>
                        <a:lnTo>
                          <a:pt x="8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0" name="Freeform 673"/>
                  <p:cNvSpPr>
                    <a:spLocks/>
                  </p:cNvSpPr>
                  <p:nvPr/>
                </p:nvSpPr>
                <p:spPr bwMode="auto">
                  <a:xfrm>
                    <a:off x="4436" y="1827"/>
                    <a:ext cx="23" cy="1"/>
                  </a:xfrm>
                  <a:custGeom>
                    <a:avLst/>
                    <a:gdLst>
                      <a:gd name="T0" fmla="*/ 0 w 23"/>
                      <a:gd name="T1" fmla="*/ 0 h 1"/>
                      <a:gd name="T2" fmla="*/ 22 w 2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3" h="1">
                        <a:moveTo>
                          <a:pt x="0" y="0"/>
                        </a:moveTo>
                        <a:lnTo>
                          <a:pt x="2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1" name="Freeform 672"/>
                  <p:cNvSpPr>
                    <a:spLocks/>
                  </p:cNvSpPr>
                  <p:nvPr/>
                </p:nvSpPr>
                <p:spPr bwMode="auto">
                  <a:xfrm>
                    <a:off x="4446" y="1839"/>
                    <a:ext cx="19" cy="1"/>
                  </a:xfrm>
                  <a:custGeom>
                    <a:avLst/>
                    <a:gdLst>
                      <a:gd name="T0" fmla="*/ 0 w 19"/>
                      <a:gd name="T1" fmla="*/ 0 h 1"/>
                      <a:gd name="T2" fmla="*/ 18 w 1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9" h="1">
                        <a:moveTo>
                          <a:pt x="0" y="0"/>
                        </a:moveTo>
                        <a:lnTo>
                          <a:pt x="1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</p:grpSp>
        <p:grpSp>
          <p:nvGrpSpPr>
            <p:cNvPr id="3489" name="Group 664"/>
            <p:cNvGrpSpPr>
              <a:grpSpLocks/>
            </p:cNvGrpSpPr>
            <p:nvPr/>
          </p:nvGrpSpPr>
          <p:grpSpPr bwMode="auto">
            <a:xfrm>
              <a:off x="3969" y="1572"/>
              <a:ext cx="352" cy="59"/>
              <a:chOff x="3969" y="1572"/>
              <a:chExt cx="352" cy="59"/>
            </a:xfrm>
          </p:grpSpPr>
          <p:grpSp>
            <p:nvGrpSpPr>
              <p:cNvPr id="3494" name="Group 666"/>
              <p:cNvGrpSpPr>
                <a:grpSpLocks/>
              </p:cNvGrpSpPr>
              <p:nvPr/>
            </p:nvGrpSpPr>
            <p:grpSpPr bwMode="auto">
              <a:xfrm>
                <a:off x="3969" y="1590"/>
                <a:ext cx="352" cy="41"/>
                <a:chOff x="3969" y="1590"/>
                <a:chExt cx="352" cy="41"/>
              </a:xfrm>
            </p:grpSpPr>
            <p:sp>
              <p:nvSpPr>
                <p:cNvPr id="3496" name="Freeform 668"/>
                <p:cNvSpPr>
                  <a:spLocks/>
                </p:cNvSpPr>
                <p:nvPr/>
              </p:nvSpPr>
              <p:spPr bwMode="auto">
                <a:xfrm>
                  <a:off x="3969" y="1590"/>
                  <a:ext cx="352" cy="25"/>
                </a:xfrm>
                <a:custGeom>
                  <a:avLst/>
                  <a:gdLst>
                    <a:gd name="T0" fmla="*/ 0 w 352"/>
                    <a:gd name="T1" fmla="*/ 24 h 25"/>
                    <a:gd name="T2" fmla="*/ 351 w 352"/>
                    <a:gd name="T3" fmla="*/ 24 h 25"/>
                    <a:gd name="T4" fmla="*/ 331 w 352"/>
                    <a:gd name="T5" fmla="*/ 0 h 25"/>
                    <a:gd name="T6" fmla="*/ 21 w 352"/>
                    <a:gd name="T7" fmla="*/ 0 h 25"/>
                    <a:gd name="T8" fmla="*/ 0 w 352"/>
                    <a:gd name="T9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2" h="25">
                      <a:moveTo>
                        <a:pt x="0" y="24"/>
                      </a:moveTo>
                      <a:lnTo>
                        <a:pt x="351" y="24"/>
                      </a:lnTo>
                      <a:lnTo>
                        <a:pt x="331" y="0"/>
                      </a:lnTo>
                      <a:lnTo>
                        <a:pt x="21" y="0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497" name="Rectangle 667"/>
                <p:cNvSpPr>
                  <a:spLocks noChangeArrowheads="1"/>
                </p:cNvSpPr>
                <p:nvPr/>
              </p:nvSpPr>
              <p:spPr bwMode="auto">
                <a:xfrm>
                  <a:off x="3973" y="1618"/>
                  <a:ext cx="342" cy="13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sp>
            <p:nvSpPr>
              <p:cNvPr id="3495" name="Freeform 665"/>
              <p:cNvSpPr>
                <a:spLocks/>
              </p:cNvSpPr>
              <p:nvPr/>
            </p:nvSpPr>
            <p:spPr bwMode="auto">
              <a:xfrm>
                <a:off x="4050" y="1572"/>
                <a:ext cx="187" cy="43"/>
              </a:xfrm>
              <a:custGeom>
                <a:avLst/>
                <a:gdLst>
                  <a:gd name="T0" fmla="*/ 0 w 187"/>
                  <a:gd name="T1" fmla="*/ 24 h 43"/>
                  <a:gd name="T2" fmla="*/ 0 w 187"/>
                  <a:gd name="T3" fmla="*/ 0 h 43"/>
                  <a:gd name="T4" fmla="*/ 186 w 187"/>
                  <a:gd name="T5" fmla="*/ 0 h 43"/>
                  <a:gd name="T6" fmla="*/ 186 w 187"/>
                  <a:gd name="T7" fmla="*/ 24 h 43"/>
                  <a:gd name="T8" fmla="*/ 185 w 187"/>
                  <a:gd name="T9" fmla="*/ 27 h 43"/>
                  <a:gd name="T10" fmla="*/ 183 w 187"/>
                  <a:gd name="T11" fmla="*/ 28 h 43"/>
                  <a:gd name="T12" fmla="*/ 180 w 187"/>
                  <a:gd name="T13" fmla="*/ 30 h 43"/>
                  <a:gd name="T14" fmla="*/ 176 w 187"/>
                  <a:gd name="T15" fmla="*/ 32 h 43"/>
                  <a:gd name="T16" fmla="*/ 171 w 187"/>
                  <a:gd name="T17" fmla="*/ 34 h 43"/>
                  <a:gd name="T18" fmla="*/ 166 w 187"/>
                  <a:gd name="T19" fmla="*/ 35 h 43"/>
                  <a:gd name="T20" fmla="*/ 160 w 187"/>
                  <a:gd name="T21" fmla="*/ 36 h 43"/>
                  <a:gd name="T22" fmla="*/ 153 w 187"/>
                  <a:gd name="T23" fmla="*/ 38 h 43"/>
                  <a:gd name="T24" fmla="*/ 146 w 187"/>
                  <a:gd name="T25" fmla="*/ 39 h 43"/>
                  <a:gd name="T26" fmla="*/ 137 w 187"/>
                  <a:gd name="T27" fmla="*/ 40 h 43"/>
                  <a:gd name="T28" fmla="*/ 129 w 187"/>
                  <a:gd name="T29" fmla="*/ 41 h 43"/>
                  <a:gd name="T30" fmla="*/ 121 w 187"/>
                  <a:gd name="T31" fmla="*/ 41 h 43"/>
                  <a:gd name="T32" fmla="*/ 112 w 187"/>
                  <a:gd name="T33" fmla="*/ 42 h 43"/>
                  <a:gd name="T34" fmla="*/ 101 w 187"/>
                  <a:gd name="T35" fmla="*/ 42 h 43"/>
                  <a:gd name="T36" fmla="*/ 88 w 187"/>
                  <a:gd name="T37" fmla="*/ 42 h 43"/>
                  <a:gd name="T38" fmla="*/ 76 w 187"/>
                  <a:gd name="T39" fmla="*/ 42 h 43"/>
                  <a:gd name="T40" fmla="*/ 65 w 187"/>
                  <a:gd name="T41" fmla="*/ 41 h 43"/>
                  <a:gd name="T42" fmla="*/ 54 w 187"/>
                  <a:gd name="T43" fmla="*/ 41 h 43"/>
                  <a:gd name="T44" fmla="*/ 46 w 187"/>
                  <a:gd name="T45" fmla="*/ 40 h 43"/>
                  <a:gd name="T46" fmla="*/ 39 w 187"/>
                  <a:gd name="T47" fmla="*/ 39 h 43"/>
                  <a:gd name="T48" fmla="*/ 31 w 187"/>
                  <a:gd name="T49" fmla="*/ 37 h 43"/>
                  <a:gd name="T50" fmla="*/ 23 w 187"/>
                  <a:gd name="T51" fmla="*/ 36 h 43"/>
                  <a:gd name="T52" fmla="*/ 17 w 187"/>
                  <a:gd name="T53" fmla="*/ 34 h 43"/>
                  <a:gd name="T54" fmla="*/ 12 w 187"/>
                  <a:gd name="T55" fmla="*/ 32 h 43"/>
                  <a:gd name="T56" fmla="*/ 8 w 187"/>
                  <a:gd name="T57" fmla="*/ 31 h 43"/>
                  <a:gd name="T58" fmla="*/ 5 w 187"/>
                  <a:gd name="T59" fmla="*/ 29 h 43"/>
                  <a:gd name="T60" fmla="*/ 3 w 187"/>
                  <a:gd name="T61" fmla="*/ 28 h 43"/>
                  <a:gd name="T62" fmla="*/ 1 w 187"/>
                  <a:gd name="T63" fmla="*/ 26 h 43"/>
                  <a:gd name="T64" fmla="*/ 0 w 187"/>
                  <a:gd name="T6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7" h="43">
                    <a:moveTo>
                      <a:pt x="0" y="24"/>
                    </a:moveTo>
                    <a:lnTo>
                      <a:pt x="0" y="0"/>
                    </a:lnTo>
                    <a:lnTo>
                      <a:pt x="186" y="0"/>
                    </a:lnTo>
                    <a:lnTo>
                      <a:pt x="186" y="24"/>
                    </a:lnTo>
                    <a:lnTo>
                      <a:pt x="185" y="27"/>
                    </a:lnTo>
                    <a:lnTo>
                      <a:pt x="183" y="28"/>
                    </a:lnTo>
                    <a:lnTo>
                      <a:pt x="180" y="30"/>
                    </a:lnTo>
                    <a:lnTo>
                      <a:pt x="176" y="32"/>
                    </a:lnTo>
                    <a:lnTo>
                      <a:pt x="171" y="34"/>
                    </a:lnTo>
                    <a:lnTo>
                      <a:pt x="166" y="35"/>
                    </a:lnTo>
                    <a:lnTo>
                      <a:pt x="160" y="36"/>
                    </a:lnTo>
                    <a:lnTo>
                      <a:pt x="153" y="38"/>
                    </a:lnTo>
                    <a:lnTo>
                      <a:pt x="146" y="39"/>
                    </a:lnTo>
                    <a:lnTo>
                      <a:pt x="137" y="40"/>
                    </a:lnTo>
                    <a:lnTo>
                      <a:pt x="129" y="41"/>
                    </a:lnTo>
                    <a:lnTo>
                      <a:pt x="121" y="41"/>
                    </a:lnTo>
                    <a:lnTo>
                      <a:pt x="112" y="42"/>
                    </a:lnTo>
                    <a:lnTo>
                      <a:pt x="101" y="42"/>
                    </a:lnTo>
                    <a:lnTo>
                      <a:pt x="88" y="42"/>
                    </a:lnTo>
                    <a:lnTo>
                      <a:pt x="76" y="42"/>
                    </a:lnTo>
                    <a:lnTo>
                      <a:pt x="65" y="41"/>
                    </a:lnTo>
                    <a:lnTo>
                      <a:pt x="54" y="41"/>
                    </a:lnTo>
                    <a:lnTo>
                      <a:pt x="46" y="40"/>
                    </a:lnTo>
                    <a:lnTo>
                      <a:pt x="39" y="39"/>
                    </a:lnTo>
                    <a:lnTo>
                      <a:pt x="31" y="37"/>
                    </a:lnTo>
                    <a:lnTo>
                      <a:pt x="23" y="36"/>
                    </a:lnTo>
                    <a:lnTo>
                      <a:pt x="17" y="34"/>
                    </a:lnTo>
                    <a:lnTo>
                      <a:pt x="12" y="32"/>
                    </a:lnTo>
                    <a:lnTo>
                      <a:pt x="8" y="31"/>
                    </a:lnTo>
                    <a:lnTo>
                      <a:pt x="5" y="29"/>
                    </a:lnTo>
                    <a:lnTo>
                      <a:pt x="3" y="28"/>
                    </a:lnTo>
                    <a:lnTo>
                      <a:pt x="1" y="26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grpSp>
          <p:nvGrpSpPr>
            <p:cNvPr id="3490" name="Group 660"/>
            <p:cNvGrpSpPr>
              <a:grpSpLocks/>
            </p:cNvGrpSpPr>
            <p:nvPr/>
          </p:nvGrpSpPr>
          <p:grpSpPr bwMode="auto">
            <a:xfrm>
              <a:off x="3929" y="1277"/>
              <a:ext cx="430" cy="283"/>
              <a:chOff x="3929" y="1277"/>
              <a:chExt cx="430" cy="283"/>
            </a:xfrm>
          </p:grpSpPr>
          <p:sp>
            <p:nvSpPr>
              <p:cNvPr id="3491" name="AutoShape 663"/>
              <p:cNvSpPr>
                <a:spLocks noChangeArrowheads="1"/>
              </p:cNvSpPr>
              <p:nvPr/>
            </p:nvSpPr>
            <p:spPr bwMode="auto">
              <a:xfrm>
                <a:off x="3929" y="1277"/>
                <a:ext cx="430" cy="283"/>
              </a:xfrm>
              <a:prstGeom prst="roundRect">
                <a:avLst>
                  <a:gd name="adj" fmla="val 12301"/>
                </a:avLst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492" name="AutoShape 662"/>
              <p:cNvSpPr>
                <a:spLocks noChangeArrowheads="1"/>
              </p:cNvSpPr>
              <p:nvPr/>
            </p:nvSpPr>
            <p:spPr bwMode="auto">
              <a:xfrm>
                <a:off x="3978" y="1310"/>
                <a:ext cx="332" cy="220"/>
              </a:xfrm>
              <a:prstGeom prst="roundRect">
                <a:avLst>
                  <a:gd name="adj" fmla="val 12231"/>
                </a:avLst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493" name="AutoShape 661"/>
              <p:cNvSpPr>
                <a:spLocks noChangeArrowheads="1"/>
              </p:cNvSpPr>
              <p:nvPr/>
            </p:nvSpPr>
            <p:spPr bwMode="auto">
              <a:xfrm>
                <a:off x="3998" y="1321"/>
                <a:ext cx="292" cy="195"/>
              </a:xfrm>
              <a:prstGeom prst="roundRect">
                <a:avLst>
                  <a:gd name="adj" fmla="val 12130"/>
                </a:avLst>
              </a:prstGeom>
              <a:solidFill>
                <a:srgbClr val="081D5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683215" y="5131674"/>
            <a:ext cx="1507357" cy="686631"/>
            <a:chOff x="3063" y="3269"/>
            <a:chExt cx="1182" cy="497"/>
          </a:xfrm>
        </p:grpSpPr>
        <p:grpSp>
          <p:nvGrpSpPr>
            <p:cNvPr id="21" name="Group 445"/>
            <p:cNvGrpSpPr>
              <a:grpSpLocks/>
            </p:cNvGrpSpPr>
            <p:nvPr/>
          </p:nvGrpSpPr>
          <p:grpSpPr bwMode="auto">
            <a:xfrm>
              <a:off x="3278" y="3269"/>
              <a:ext cx="220" cy="497"/>
              <a:chOff x="3278" y="3269"/>
              <a:chExt cx="220" cy="497"/>
            </a:xfrm>
          </p:grpSpPr>
          <p:sp>
            <p:nvSpPr>
              <p:cNvPr id="3275" name="Rectangle 657"/>
              <p:cNvSpPr>
                <a:spLocks noChangeArrowheads="1"/>
              </p:cNvSpPr>
              <p:nvPr/>
            </p:nvSpPr>
            <p:spPr bwMode="auto">
              <a:xfrm>
                <a:off x="3282" y="3273"/>
                <a:ext cx="212" cy="488"/>
              </a:xfrm>
              <a:prstGeom prst="rect">
                <a:avLst/>
              </a:prstGeom>
              <a:pattFill prst="pct25">
                <a:fgClr>
                  <a:srgbClr val="336699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91919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276" name="Group 582"/>
              <p:cNvGrpSpPr>
                <a:grpSpLocks/>
              </p:cNvGrpSpPr>
              <p:nvPr/>
            </p:nvGrpSpPr>
            <p:grpSpPr bwMode="auto">
              <a:xfrm>
                <a:off x="3278" y="3269"/>
                <a:ext cx="220" cy="176"/>
                <a:chOff x="3278" y="3269"/>
                <a:chExt cx="220" cy="176"/>
              </a:xfrm>
            </p:grpSpPr>
            <p:grpSp>
              <p:nvGrpSpPr>
                <p:cNvPr id="3413" name="Group 620"/>
                <p:cNvGrpSpPr>
                  <a:grpSpLocks/>
                </p:cNvGrpSpPr>
                <p:nvPr/>
              </p:nvGrpSpPr>
              <p:grpSpPr bwMode="auto">
                <a:xfrm>
                  <a:off x="3278" y="3269"/>
                  <a:ext cx="220" cy="86"/>
                  <a:chOff x="3278" y="3269"/>
                  <a:chExt cx="220" cy="86"/>
                </a:xfrm>
              </p:grpSpPr>
              <p:sp>
                <p:nvSpPr>
                  <p:cNvPr id="3451" name="Line 656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284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2" name="Line 655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299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3" name="Line 654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13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4" name="Line 653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2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5" name="Line 652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42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6" name="Line 651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5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457" name="Group 641"/>
                  <p:cNvGrpSpPr>
                    <a:grpSpLocks/>
                  </p:cNvGrpSpPr>
                  <p:nvPr/>
                </p:nvGrpSpPr>
                <p:grpSpPr bwMode="auto">
                  <a:xfrm>
                    <a:off x="3297" y="3269"/>
                    <a:ext cx="182" cy="30"/>
                    <a:chOff x="3297" y="3269"/>
                    <a:chExt cx="182" cy="30"/>
                  </a:xfrm>
                </p:grpSpPr>
                <p:sp>
                  <p:nvSpPr>
                    <p:cNvPr id="3478" name="Line 6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9" name="Line 6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0" name="Line 6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1" name="Line 6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2" name="Line 6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284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3" name="Line 6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4" name="Line 6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5" name="Line 6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6" name="Line 6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284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58" name="Group 631"/>
                  <p:cNvGrpSpPr>
                    <a:grpSpLocks/>
                  </p:cNvGrpSpPr>
                  <p:nvPr/>
                </p:nvGrpSpPr>
                <p:grpSpPr bwMode="auto">
                  <a:xfrm>
                    <a:off x="3297" y="3299"/>
                    <a:ext cx="182" cy="27"/>
                    <a:chOff x="3297" y="3299"/>
                    <a:chExt cx="182" cy="27"/>
                  </a:xfrm>
                </p:grpSpPr>
                <p:sp>
                  <p:nvSpPr>
                    <p:cNvPr id="3469" name="Line 6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0" name="Line 6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1" name="Line 6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2" name="Line 6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3" name="Line 6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4" name="Line 6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5" name="Line 6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313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6" name="Line 6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7" name="Line 6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31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59" name="Group 621"/>
                  <p:cNvGrpSpPr>
                    <a:grpSpLocks/>
                  </p:cNvGrpSpPr>
                  <p:nvPr/>
                </p:nvGrpSpPr>
                <p:grpSpPr bwMode="auto">
                  <a:xfrm>
                    <a:off x="3297" y="3328"/>
                    <a:ext cx="183" cy="27"/>
                    <a:chOff x="3297" y="3328"/>
                    <a:chExt cx="183" cy="27"/>
                  </a:xfrm>
                </p:grpSpPr>
                <p:sp>
                  <p:nvSpPr>
                    <p:cNvPr id="3460" name="Line 6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1" name="Line 6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2" name="Line 6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3" name="Line 6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4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5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6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7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8" name="Line 6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414" name="Group 583"/>
                <p:cNvGrpSpPr>
                  <a:grpSpLocks/>
                </p:cNvGrpSpPr>
                <p:nvPr/>
              </p:nvGrpSpPr>
              <p:grpSpPr bwMode="auto">
                <a:xfrm>
                  <a:off x="3278" y="3357"/>
                  <a:ext cx="220" cy="88"/>
                  <a:chOff x="3278" y="3357"/>
                  <a:chExt cx="220" cy="88"/>
                </a:xfrm>
              </p:grpSpPr>
              <p:sp>
                <p:nvSpPr>
                  <p:cNvPr id="3415" name="Line 619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7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6" name="Line 618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8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7" name="Line 617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0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8" name="Line 616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14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9" name="Line 615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28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20" name="Line 614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4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421" name="Group 604"/>
                  <p:cNvGrpSpPr>
                    <a:grpSpLocks/>
                  </p:cNvGrpSpPr>
                  <p:nvPr/>
                </p:nvGrpSpPr>
                <p:grpSpPr bwMode="auto">
                  <a:xfrm>
                    <a:off x="3297" y="3357"/>
                    <a:ext cx="182" cy="29"/>
                    <a:chOff x="3297" y="3357"/>
                    <a:chExt cx="182" cy="29"/>
                  </a:xfrm>
                </p:grpSpPr>
                <p:sp>
                  <p:nvSpPr>
                    <p:cNvPr id="3442" name="Line 6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3" name="Line 6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4" name="Line 6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5" name="Line 6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6" name="Line 6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7" name="Line 6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8" name="Line 6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9" name="Line 6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50" name="Line 6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37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22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297" y="3387"/>
                    <a:ext cx="182" cy="27"/>
                    <a:chOff x="3297" y="3387"/>
                    <a:chExt cx="182" cy="27"/>
                  </a:xfrm>
                </p:grpSpPr>
                <p:sp>
                  <p:nvSpPr>
                    <p:cNvPr id="3433" name="Line 6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4" name="Line 6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5" name="Line 6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6" name="Line 6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7" name="Line 5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8" name="Line 5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9" name="Line 5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40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0" name="Line 5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1" name="Line 5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400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23" name="Group 584"/>
                  <p:cNvGrpSpPr>
                    <a:grpSpLocks/>
                  </p:cNvGrpSpPr>
                  <p:nvPr/>
                </p:nvGrpSpPr>
                <p:grpSpPr bwMode="auto">
                  <a:xfrm>
                    <a:off x="3297" y="3415"/>
                    <a:ext cx="183" cy="30"/>
                    <a:chOff x="3297" y="3415"/>
                    <a:chExt cx="183" cy="30"/>
                  </a:xfrm>
                </p:grpSpPr>
                <p:sp>
                  <p:nvSpPr>
                    <p:cNvPr id="3424" name="Line 5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5" name="Line 5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6" name="Line 5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7" name="Line 5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8" name="Line 5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9" name="Line 5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0" name="Line 5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1" name="Line 5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2" name="Line 5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428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277" name="Group 507"/>
              <p:cNvGrpSpPr>
                <a:grpSpLocks/>
              </p:cNvGrpSpPr>
              <p:nvPr/>
            </p:nvGrpSpPr>
            <p:grpSpPr bwMode="auto">
              <a:xfrm>
                <a:off x="3278" y="3445"/>
                <a:ext cx="220" cy="174"/>
                <a:chOff x="3278" y="3445"/>
                <a:chExt cx="220" cy="174"/>
              </a:xfrm>
            </p:grpSpPr>
            <p:grpSp>
              <p:nvGrpSpPr>
                <p:cNvPr id="3339" name="Group 545"/>
                <p:cNvGrpSpPr>
                  <a:grpSpLocks/>
                </p:cNvGrpSpPr>
                <p:nvPr/>
              </p:nvGrpSpPr>
              <p:grpSpPr bwMode="auto">
                <a:xfrm>
                  <a:off x="3278" y="3445"/>
                  <a:ext cx="220" cy="86"/>
                  <a:chOff x="3278" y="3445"/>
                  <a:chExt cx="220" cy="86"/>
                </a:xfrm>
              </p:grpSpPr>
              <p:sp>
                <p:nvSpPr>
                  <p:cNvPr id="3377" name="Line 581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57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78" name="Line 580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71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79" name="Line 579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8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80" name="Line 578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0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81" name="Line 577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1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82" name="Line 576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31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383" name="Group 566"/>
                  <p:cNvGrpSpPr>
                    <a:grpSpLocks/>
                  </p:cNvGrpSpPr>
                  <p:nvPr/>
                </p:nvGrpSpPr>
                <p:grpSpPr bwMode="auto">
                  <a:xfrm>
                    <a:off x="3297" y="3445"/>
                    <a:ext cx="182" cy="26"/>
                    <a:chOff x="3297" y="3445"/>
                    <a:chExt cx="182" cy="26"/>
                  </a:xfrm>
                </p:grpSpPr>
                <p:sp>
                  <p:nvSpPr>
                    <p:cNvPr id="3404" name="Line 5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5" name="Line 5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6" name="Line 5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7" name="Line 5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8" name="Line 5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9" name="Line 5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10" name="Line 5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45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11" name="Line 5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12" name="Line 5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84" name="Group 556"/>
                  <p:cNvGrpSpPr>
                    <a:grpSpLocks/>
                  </p:cNvGrpSpPr>
                  <p:nvPr/>
                </p:nvGrpSpPr>
                <p:grpSpPr bwMode="auto">
                  <a:xfrm>
                    <a:off x="3297" y="3473"/>
                    <a:ext cx="182" cy="27"/>
                    <a:chOff x="3297" y="3473"/>
                    <a:chExt cx="182" cy="27"/>
                  </a:xfrm>
                </p:grpSpPr>
                <p:sp>
                  <p:nvSpPr>
                    <p:cNvPr id="3395" name="Line 5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6" name="Line 5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7" name="Line 5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8" name="Line 5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9" name="Line 5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0" name="Line 5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1" name="Line 5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2" name="Line 5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3" name="Line 5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85" name="Group 546"/>
                  <p:cNvGrpSpPr>
                    <a:grpSpLocks/>
                  </p:cNvGrpSpPr>
                  <p:nvPr/>
                </p:nvGrpSpPr>
                <p:grpSpPr bwMode="auto">
                  <a:xfrm>
                    <a:off x="3297" y="3500"/>
                    <a:ext cx="183" cy="31"/>
                    <a:chOff x="3297" y="3500"/>
                    <a:chExt cx="183" cy="31"/>
                  </a:xfrm>
                </p:grpSpPr>
                <p:sp>
                  <p:nvSpPr>
                    <p:cNvPr id="3386" name="Line 5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87" name="Line 5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88" name="Line 5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89" name="Line 5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0" name="Line 5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1" name="Line 5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2" name="Line 5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5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3" name="Line 5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4" name="Line 5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340" name="Group 508"/>
                <p:cNvGrpSpPr>
                  <a:grpSpLocks/>
                </p:cNvGrpSpPr>
                <p:nvPr/>
              </p:nvGrpSpPr>
              <p:grpSpPr bwMode="auto">
                <a:xfrm>
                  <a:off x="3278" y="3531"/>
                  <a:ext cx="220" cy="88"/>
                  <a:chOff x="3278" y="3531"/>
                  <a:chExt cx="220" cy="88"/>
                </a:xfrm>
              </p:grpSpPr>
              <p:sp>
                <p:nvSpPr>
                  <p:cNvPr id="3341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4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2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59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3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7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4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9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5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602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6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619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347" name="Group 529"/>
                  <p:cNvGrpSpPr>
                    <a:grpSpLocks/>
                  </p:cNvGrpSpPr>
                  <p:nvPr/>
                </p:nvGrpSpPr>
                <p:grpSpPr bwMode="auto">
                  <a:xfrm>
                    <a:off x="3297" y="3531"/>
                    <a:ext cx="182" cy="28"/>
                    <a:chOff x="3297" y="3531"/>
                    <a:chExt cx="182" cy="28"/>
                  </a:xfrm>
                </p:grpSpPr>
                <p:sp>
                  <p:nvSpPr>
                    <p:cNvPr id="3368" name="Line 5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9" name="Line 5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0" name="Line 5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1" name="Line 5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2" name="Line 5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3" name="Line 5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4" name="Line 5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546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5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6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48" name="Group 519"/>
                  <p:cNvGrpSpPr>
                    <a:grpSpLocks/>
                  </p:cNvGrpSpPr>
                  <p:nvPr/>
                </p:nvGrpSpPr>
                <p:grpSpPr bwMode="auto">
                  <a:xfrm>
                    <a:off x="3297" y="3561"/>
                    <a:ext cx="182" cy="29"/>
                    <a:chOff x="3297" y="3561"/>
                    <a:chExt cx="182" cy="29"/>
                  </a:xfrm>
                </p:grpSpPr>
                <p:sp>
                  <p:nvSpPr>
                    <p:cNvPr id="3359" name="Line 5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0" name="Line 5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1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2" name="Line 5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3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4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5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57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6" name="Line 5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7" name="Line 5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57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49" name="Group 509"/>
                  <p:cNvGrpSpPr>
                    <a:grpSpLocks/>
                  </p:cNvGrpSpPr>
                  <p:nvPr/>
                </p:nvGrpSpPr>
                <p:grpSpPr bwMode="auto">
                  <a:xfrm>
                    <a:off x="3297" y="3591"/>
                    <a:ext cx="183" cy="28"/>
                    <a:chOff x="3297" y="3591"/>
                    <a:chExt cx="183" cy="28"/>
                  </a:xfrm>
                </p:grpSpPr>
                <p:sp>
                  <p:nvSpPr>
                    <p:cNvPr id="3350" name="Line 5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1" name="Line 5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2" name="Line 5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3" name="Line 5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4" name="Line 5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5" name="Line 5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6" name="Line 5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602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7" name="Line 5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8" name="Line 5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602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278" name="Group 470"/>
              <p:cNvGrpSpPr>
                <a:grpSpLocks/>
              </p:cNvGrpSpPr>
              <p:nvPr/>
            </p:nvGrpSpPr>
            <p:grpSpPr bwMode="auto">
              <a:xfrm>
                <a:off x="3278" y="3620"/>
                <a:ext cx="220" cy="88"/>
                <a:chOff x="3278" y="3620"/>
                <a:chExt cx="220" cy="88"/>
              </a:xfrm>
            </p:grpSpPr>
            <p:sp>
              <p:nvSpPr>
                <p:cNvPr id="3303" name="Line 506"/>
                <p:cNvSpPr>
                  <a:spLocks noChangeShapeType="1"/>
                </p:cNvSpPr>
                <p:nvPr/>
              </p:nvSpPr>
              <p:spPr bwMode="auto">
                <a:xfrm>
                  <a:off x="3278" y="3634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4" name="Line 505"/>
                <p:cNvSpPr>
                  <a:spLocks noChangeShapeType="1"/>
                </p:cNvSpPr>
                <p:nvPr/>
              </p:nvSpPr>
              <p:spPr bwMode="auto">
                <a:xfrm>
                  <a:off x="3278" y="3647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5" name="Line 504"/>
                <p:cNvSpPr>
                  <a:spLocks noChangeShapeType="1"/>
                </p:cNvSpPr>
                <p:nvPr/>
              </p:nvSpPr>
              <p:spPr bwMode="auto">
                <a:xfrm>
                  <a:off x="3278" y="3664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6" name="Line 503"/>
                <p:cNvSpPr>
                  <a:spLocks noChangeShapeType="1"/>
                </p:cNvSpPr>
                <p:nvPr/>
              </p:nvSpPr>
              <p:spPr bwMode="auto">
                <a:xfrm>
                  <a:off x="3278" y="3678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7" name="Line 502"/>
                <p:cNvSpPr>
                  <a:spLocks noChangeShapeType="1"/>
                </p:cNvSpPr>
                <p:nvPr/>
              </p:nvSpPr>
              <p:spPr bwMode="auto">
                <a:xfrm>
                  <a:off x="3278" y="3692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8" name="Line 501"/>
                <p:cNvSpPr>
                  <a:spLocks noChangeShapeType="1"/>
                </p:cNvSpPr>
                <p:nvPr/>
              </p:nvSpPr>
              <p:spPr bwMode="auto">
                <a:xfrm>
                  <a:off x="3278" y="3708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3309" name="Group 491"/>
                <p:cNvGrpSpPr>
                  <a:grpSpLocks/>
                </p:cNvGrpSpPr>
                <p:nvPr/>
              </p:nvGrpSpPr>
              <p:grpSpPr bwMode="auto">
                <a:xfrm>
                  <a:off x="3297" y="3620"/>
                  <a:ext cx="182" cy="27"/>
                  <a:chOff x="3297" y="3620"/>
                  <a:chExt cx="182" cy="27"/>
                </a:xfrm>
              </p:grpSpPr>
              <p:sp>
                <p:nvSpPr>
                  <p:cNvPr id="3330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1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3365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2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3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3458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4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3339" y="3634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5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3388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6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3479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7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8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3432" y="363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310" name="Group 481"/>
                <p:cNvGrpSpPr>
                  <a:grpSpLocks/>
                </p:cNvGrpSpPr>
                <p:nvPr/>
              </p:nvGrpSpPr>
              <p:grpSpPr bwMode="auto">
                <a:xfrm>
                  <a:off x="3297" y="3650"/>
                  <a:ext cx="182" cy="28"/>
                  <a:chOff x="3297" y="3650"/>
                  <a:chExt cx="182" cy="28"/>
                </a:xfrm>
              </p:grpSpPr>
              <p:sp>
                <p:nvSpPr>
                  <p:cNvPr id="3321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2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3365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3" name="Line 488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4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3458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5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3339" y="366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6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3388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7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3479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8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9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3432" y="3664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311" name="Group 471"/>
                <p:cNvGrpSpPr>
                  <a:grpSpLocks/>
                </p:cNvGrpSpPr>
                <p:nvPr/>
              </p:nvGrpSpPr>
              <p:grpSpPr bwMode="auto">
                <a:xfrm>
                  <a:off x="3297" y="3679"/>
                  <a:ext cx="183" cy="29"/>
                  <a:chOff x="3297" y="3679"/>
                  <a:chExt cx="183" cy="29"/>
                </a:xfrm>
              </p:grpSpPr>
              <p:sp>
                <p:nvSpPr>
                  <p:cNvPr id="3312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3" name="Line 479"/>
                  <p:cNvSpPr>
                    <a:spLocks noChangeShapeType="1"/>
                  </p:cNvSpPr>
                  <p:nvPr/>
                </p:nvSpPr>
                <p:spPr bwMode="auto">
                  <a:xfrm>
                    <a:off x="3366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4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3412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5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3460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6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3340" y="369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7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3389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8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3480" y="369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9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0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3434" y="369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sp>
            <p:nvSpPr>
              <p:cNvPr id="3279" name="Line 469"/>
              <p:cNvSpPr>
                <a:spLocks noChangeShapeType="1"/>
              </p:cNvSpPr>
              <p:nvPr/>
            </p:nvSpPr>
            <p:spPr bwMode="auto">
              <a:xfrm>
                <a:off x="3278" y="372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280" name="Line 468"/>
              <p:cNvSpPr>
                <a:spLocks noChangeShapeType="1"/>
              </p:cNvSpPr>
              <p:nvPr/>
            </p:nvSpPr>
            <p:spPr bwMode="auto">
              <a:xfrm>
                <a:off x="3278" y="3736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281" name="Line 467"/>
              <p:cNvSpPr>
                <a:spLocks noChangeShapeType="1"/>
              </p:cNvSpPr>
              <p:nvPr/>
            </p:nvSpPr>
            <p:spPr bwMode="auto">
              <a:xfrm>
                <a:off x="3278" y="375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282" name="Line 466"/>
              <p:cNvSpPr>
                <a:spLocks noChangeShapeType="1"/>
              </p:cNvSpPr>
              <p:nvPr/>
            </p:nvSpPr>
            <p:spPr bwMode="auto">
              <a:xfrm>
                <a:off x="3278" y="3766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283" name="Group 456"/>
              <p:cNvGrpSpPr>
                <a:grpSpLocks/>
              </p:cNvGrpSpPr>
              <p:nvPr/>
            </p:nvGrpSpPr>
            <p:grpSpPr bwMode="auto">
              <a:xfrm>
                <a:off x="3297" y="3708"/>
                <a:ext cx="182" cy="28"/>
                <a:chOff x="3297" y="3708"/>
                <a:chExt cx="182" cy="28"/>
              </a:xfrm>
            </p:grpSpPr>
            <p:sp>
              <p:nvSpPr>
                <p:cNvPr id="3294" name="Line 465"/>
                <p:cNvSpPr>
                  <a:spLocks noChangeShapeType="1"/>
                </p:cNvSpPr>
                <p:nvPr/>
              </p:nvSpPr>
              <p:spPr bwMode="auto">
                <a:xfrm>
                  <a:off x="3319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5" name="Line 464"/>
                <p:cNvSpPr>
                  <a:spLocks noChangeShapeType="1"/>
                </p:cNvSpPr>
                <p:nvPr/>
              </p:nvSpPr>
              <p:spPr bwMode="auto">
                <a:xfrm>
                  <a:off x="3365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6" name="Line 463"/>
                <p:cNvSpPr>
                  <a:spLocks noChangeShapeType="1"/>
                </p:cNvSpPr>
                <p:nvPr/>
              </p:nvSpPr>
              <p:spPr bwMode="auto">
                <a:xfrm>
                  <a:off x="3411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7" name="Line 462"/>
                <p:cNvSpPr>
                  <a:spLocks noChangeShapeType="1"/>
                </p:cNvSpPr>
                <p:nvPr/>
              </p:nvSpPr>
              <p:spPr bwMode="auto">
                <a:xfrm>
                  <a:off x="3458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8" name="Line 461"/>
                <p:cNvSpPr>
                  <a:spLocks noChangeShapeType="1"/>
                </p:cNvSpPr>
                <p:nvPr/>
              </p:nvSpPr>
              <p:spPr bwMode="auto">
                <a:xfrm>
                  <a:off x="3339" y="372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9" name="Line 460"/>
                <p:cNvSpPr>
                  <a:spLocks noChangeShapeType="1"/>
                </p:cNvSpPr>
                <p:nvPr/>
              </p:nvSpPr>
              <p:spPr bwMode="auto">
                <a:xfrm>
                  <a:off x="3388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0" name="Line 459"/>
                <p:cNvSpPr>
                  <a:spLocks noChangeShapeType="1"/>
                </p:cNvSpPr>
                <p:nvPr/>
              </p:nvSpPr>
              <p:spPr bwMode="auto">
                <a:xfrm>
                  <a:off x="3479" y="3721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1" name="Line 458"/>
                <p:cNvSpPr>
                  <a:spLocks noChangeShapeType="1"/>
                </p:cNvSpPr>
                <p:nvPr/>
              </p:nvSpPr>
              <p:spPr bwMode="auto">
                <a:xfrm>
                  <a:off x="3297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2" name="Line 457"/>
                <p:cNvSpPr>
                  <a:spLocks noChangeShapeType="1"/>
                </p:cNvSpPr>
                <p:nvPr/>
              </p:nvSpPr>
              <p:spPr bwMode="auto">
                <a:xfrm>
                  <a:off x="3432" y="372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284" name="Group 446"/>
              <p:cNvGrpSpPr>
                <a:grpSpLocks/>
              </p:cNvGrpSpPr>
              <p:nvPr/>
            </p:nvGrpSpPr>
            <p:grpSpPr bwMode="auto">
              <a:xfrm>
                <a:off x="3297" y="3737"/>
                <a:ext cx="182" cy="29"/>
                <a:chOff x="3297" y="3737"/>
                <a:chExt cx="182" cy="29"/>
              </a:xfrm>
            </p:grpSpPr>
            <p:sp>
              <p:nvSpPr>
                <p:cNvPr id="3285" name="Line 455"/>
                <p:cNvSpPr>
                  <a:spLocks noChangeShapeType="1"/>
                </p:cNvSpPr>
                <p:nvPr/>
              </p:nvSpPr>
              <p:spPr bwMode="auto">
                <a:xfrm>
                  <a:off x="3319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6" name="Line 454"/>
                <p:cNvSpPr>
                  <a:spLocks noChangeShapeType="1"/>
                </p:cNvSpPr>
                <p:nvPr/>
              </p:nvSpPr>
              <p:spPr bwMode="auto">
                <a:xfrm>
                  <a:off x="3365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7" name="Line 453"/>
                <p:cNvSpPr>
                  <a:spLocks noChangeShapeType="1"/>
                </p:cNvSpPr>
                <p:nvPr/>
              </p:nvSpPr>
              <p:spPr bwMode="auto">
                <a:xfrm>
                  <a:off x="3411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8" name="Line 452"/>
                <p:cNvSpPr>
                  <a:spLocks noChangeShapeType="1"/>
                </p:cNvSpPr>
                <p:nvPr/>
              </p:nvSpPr>
              <p:spPr bwMode="auto">
                <a:xfrm>
                  <a:off x="3458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9" name="Line 451"/>
                <p:cNvSpPr>
                  <a:spLocks noChangeShapeType="1"/>
                </p:cNvSpPr>
                <p:nvPr/>
              </p:nvSpPr>
              <p:spPr bwMode="auto">
                <a:xfrm>
                  <a:off x="3339" y="375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0" name="Line 450"/>
                <p:cNvSpPr>
                  <a:spLocks noChangeShapeType="1"/>
                </p:cNvSpPr>
                <p:nvPr/>
              </p:nvSpPr>
              <p:spPr bwMode="auto">
                <a:xfrm>
                  <a:off x="3388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1" name="Line 449"/>
                <p:cNvSpPr>
                  <a:spLocks noChangeShapeType="1"/>
                </p:cNvSpPr>
                <p:nvPr/>
              </p:nvSpPr>
              <p:spPr bwMode="auto">
                <a:xfrm>
                  <a:off x="3479" y="3751"/>
                  <a:ext cx="0" cy="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2" name="Line 448"/>
                <p:cNvSpPr>
                  <a:spLocks noChangeShapeType="1"/>
                </p:cNvSpPr>
                <p:nvPr/>
              </p:nvSpPr>
              <p:spPr bwMode="auto">
                <a:xfrm>
                  <a:off x="3297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3" name="Line 447"/>
                <p:cNvSpPr>
                  <a:spLocks noChangeShapeType="1"/>
                </p:cNvSpPr>
                <p:nvPr/>
              </p:nvSpPr>
              <p:spPr bwMode="auto">
                <a:xfrm>
                  <a:off x="3432" y="375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</p:grpSp>
        <p:grpSp>
          <p:nvGrpSpPr>
            <p:cNvPr id="22" name="Group 232"/>
            <p:cNvGrpSpPr>
              <a:grpSpLocks/>
            </p:cNvGrpSpPr>
            <p:nvPr/>
          </p:nvGrpSpPr>
          <p:grpSpPr bwMode="auto">
            <a:xfrm>
              <a:off x="3582" y="3269"/>
              <a:ext cx="219" cy="497"/>
              <a:chOff x="3582" y="3269"/>
              <a:chExt cx="219" cy="497"/>
            </a:xfrm>
          </p:grpSpPr>
          <p:sp>
            <p:nvSpPr>
              <p:cNvPr id="3063" name="Rectangle 444"/>
              <p:cNvSpPr>
                <a:spLocks noChangeArrowheads="1"/>
              </p:cNvSpPr>
              <p:nvPr/>
            </p:nvSpPr>
            <p:spPr bwMode="auto">
              <a:xfrm>
                <a:off x="3586" y="3273"/>
                <a:ext cx="211" cy="488"/>
              </a:xfrm>
              <a:prstGeom prst="rect">
                <a:avLst/>
              </a:prstGeom>
              <a:pattFill prst="pct25">
                <a:fgClr>
                  <a:srgbClr val="336699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91919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064" name="Group 369"/>
              <p:cNvGrpSpPr>
                <a:grpSpLocks/>
              </p:cNvGrpSpPr>
              <p:nvPr/>
            </p:nvGrpSpPr>
            <p:grpSpPr bwMode="auto">
              <a:xfrm>
                <a:off x="3582" y="3269"/>
                <a:ext cx="219" cy="176"/>
                <a:chOff x="3582" y="3269"/>
                <a:chExt cx="219" cy="176"/>
              </a:xfrm>
            </p:grpSpPr>
            <p:grpSp>
              <p:nvGrpSpPr>
                <p:cNvPr id="3201" name="Group 407"/>
                <p:cNvGrpSpPr>
                  <a:grpSpLocks/>
                </p:cNvGrpSpPr>
                <p:nvPr/>
              </p:nvGrpSpPr>
              <p:grpSpPr bwMode="auto">
                <a:xfrm>
                  <a:off x="3582" y="3269"/>
                  <a:ext cx="219" cy="86"/>
                  <a:chOff x="3582" y="3269"/>
                  <a:chExt cx="219" cy="86"/>
                </a:xfrm>
              </p:grpSpPr>
              <p:sp>
                <p:nvSpPr>
                  <p:cNvPr id="3239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28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0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29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1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13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2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2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3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4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4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5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245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3600" y="3269"/>
                    <a:ext cx="183" cy="30"/>
                    <a:chOff x="3600" y="3269"/>
                    <a:chExt cx="183" cy="30"/>
                  </a:xfrm>
                </p:grpSpPr>
                <p:sp>
                  <p:nvSpPr>
                    <p:cNvPr id="3266" name="Line 4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7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8" name="Line 4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9" name="Line 4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0" name="Line 4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284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1" name="Line 4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2" name="Line 4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3" name="Line 4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4" name="Line 4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284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46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3600" y="3299"/>
                    <a:ext cx="183" cy="27"/>
                    <a:chOff x="3600" y="3299"/>
                    <a:chExt cx="183" cy="27"/>
                  </a:xfrm>
                </p:grpSpPr>
                <p:sp>
                  <p:nvSpPr>
                    <p:cNvPr id="3257" name="Line 4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8" name="Line 4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9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0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1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2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3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313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4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5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31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47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3601" y="3328"/>
                    <a:ext cx="183" cy="27"/>
                    <a:chOff x="3601" y="3328"/>
                    <a:chExt cx="183" cy="27"/>
                  </a:xfrm>
                </p:grpSpPr>
                <p:sp>
                  <p:nvSpPr>
                    <p:cNvPr id="3248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49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0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1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2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3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4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5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6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202" name="Group 370"/>
                <p:cNvGrpSpPr>
                  <a:grpSpLocks/>
                </p:cNvGrpSpPr>
                <p:nvPr/>
              </p:nvGrpSpPr>
              <p:grpSpPr bwMode="auto">
                <a:xfrm>
                  <a:off x="3582" y="3357"/>
                  <a:ext cx="219" cy="88"/>
                  <a:chOff x="3582" y="3357"/>
                  <a:chExt cx="219" cy="88"/>
                </a:xfrm>
              </p:grpSpPr>
              <p:sp>
                <p:nvSpPr>
                  <p:cNvPr id="3203" name="Line 406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7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4" name="Line 405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5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6" name="Line 403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1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7" name="Line 402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28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8" name="Line 401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4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209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3600" y="3357"/>
                    <a:ext cx="183" cy="29"/>
                    <a:chOff x="3600" y="3357"/>
                    <a:chExt cx="183" cy="29"/>
                  </a:xfrm>
                </p:grpSpPr>
                <p:sp>
                  <p:nvSpPr>
                    <p:cNvPr id="3230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1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2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3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4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5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6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7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8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37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10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3600" y="3387"/>
                    <a:ext cx="183" cy="27"/>
                    <a:chOff x="3600" y="3387"/>
                    <a:chExt cx="183" cy="27"/>
                  </a:xfrm>
                </p:grpSpPr>
                <p:sp>
                  <p:nvSpPr>
                    <p:cNvPr id="3221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2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3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4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5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6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7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40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8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9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400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11" name="Group 371"/>
                  <p:cNvGrpSpPr>
                    <a:grpSpLocks/>
                  </p:cNvGrpSpPr>
                  <p:nvPr/>
                </p:nvGrpSpPr>
                <p:grpSpPr bwMode="auto">
                  <a:xfrm>
                    <a:off x="3601" y="3415"/>
                    <a:ext cx="183" cy="30"/>
                    <a:chOff x="3601" y="3415"/>
                    <a:chExt cx="183" cy="30"/>
                  </a:xfrm>
                </p:grpSpPr>
                <p:sp>
                  <p:nvSpPr>
                    <p:cNvPr id="3212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3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4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5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6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7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8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9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0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428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065" name="Group 294"/>
              <p:cNvGrpSpPr>
                <a:grpSpLocks/>
              </p:cNvGrpSpPr>
              <p:nvPr/>
            </p:nvGrpSpPr>
            <p:grpSpPr bwMode="auto">
              <a:xfrm>
                <a:off x="3582" y="3445"/>
                <a:ext cx="219" cy="174"/>
                <a:chOff x="3582" y="3445"/>
                <a:chExt cx="219" cy="174"/>
              </a:xfrm>
            </p:grpSpPr>
            <p:grpSp>
              <p:nvGrpSpPr>
                <p:cNvPr id="3127" name="Group 332"/>
                <p:cNvGrpSpPr>
                  <a:grpSpLocks/>
                </p:cNvGrpSpPr>
                <p:nvPr/>
              </p:nvGrpSpPr>
              <p:grpSpPr bwMode="auto">
                <a:xfrm>
                  <a:off x="3582" y="3445"/>
                  <a:ext cx="219" cy="86"/>
                  <a:chOff x="3582" y="3445"/>
                  <a:chExt cx="219" cy="86"/>
                </a:xfrm>
              </p:grpSpPr>
              <p:sp>
                <p:nvSpPr>
                  <p:cNvPr id="3165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57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6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7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7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8" name="Line 365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9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1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70" name="Line 363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3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171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3600" y="3445"/>
                    <a:ext cx="183" cy="26"/>
                    <a:chOff x="3600" y="3445"/>
                    <a:chExt cx="183" cy="26"/>
                  </a:xfrm>
                </p:grpSpPr>
                <p:sp>
                  <p:nvSpPr>
                    <p:cNvPr id="3192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3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4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5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6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7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8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45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9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00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72" name="Group 343"/>
                  <p:cNvGrpSpPr>
                    <a:grpSpLocks/>
                  </p:cNvGrpSpPr>
                  <p:nvPr/>
                </p:nvGrpSpPr>
                <p:grpSpPr bwMode="auto">
                  <a:xfrm>
                    <a:off x="3600" y="3473"/>
                    <a:ext cx="183" cy="27"/>
                    <a:chOff x="3600" y="3473"/>
                    <a:chExt cx="183" cy="27"/>
                  </a:xfrm>
                </p:grpSpPr>
                <p:sp>
                  <p:nvSpPr>
                    <p:cNvPr id="3183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4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5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6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7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8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9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0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1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73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3601" y="3500"/>
                    <a:ext cx="183" cy="31"/>
                    <a:chOff x="3601" y="3500"/>
                    <a:chExt cx="183" cy="31"/>
                  </a:xfrm>
                </p:grpSpPr>
                <p:sp>
                  <p:nvSpPr>
                    <p:cNvPr id="3174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5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6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8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9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0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5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1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2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128" name="Group 295"/>
                <p:cNvGrpSpPr>
                  <a:grpSpLocks/>
                </p:cNvGrpSpPr>
                <p:nvPr/>
              </p:nvGrpSpPr>
              <p:grpSpPr bwMode="auto">
                <a:xfrm>
                  <a:off x="3582" y="3531"/>
                  <a:ext cx="219" cy="88"/>
                  <a:chOff x="3582" y="3531"/>
                  <a:chExt cx="219" cy="88"/>
                </a:xfrm>
              </p:grpSpPr>
              <p:sp>
                <p:nvSpPr>
                  <p:cNvPr id="312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4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0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5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1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7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2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9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3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60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4" name="Line 326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61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135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3600" y="3531"/>
                    <a:ext cx="183" cy="28"/>
                    <a:chOff x="3600" y="3531"/>
                    <a:chExt cx="183" cy="28"/>
                  </a:xfrm>
                </p:grpSpPr>
                <p:sp>
                  <p:nvSpPr>
                    <p:cNvPr id="3156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7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8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9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0" name="Line 3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1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2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546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3" name="Line 3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4" name="Line 3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36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3600" y="3561"/>
                    <a:ext cx="183" cy="29"/>
                    <a:chOff x="3600" y="3561"/>
                    <a:chExt cx="183" cy="29"/>
                  </a:xfrm>
                </p:grpSpPr>
                <p:sp>
                  <p:nvSpPr>
                    <p:cNvPr id="3147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8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9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0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1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2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3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57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4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5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57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37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3601" y="3591"/>
                    <a:ext cx="183" cy="28"/>
                    <a:chOff x="3601" y="3591"/>
                    <a:chExt cx="183" cy="28"/>
                  </a:xfrm>
                </p:grpSpPr>
                <p:sp>
                  <p:nvSpPr>
                    <p:cNvPr id="3138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39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0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1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2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3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4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602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5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6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602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066" name="Group 257"/>
              <p:cNvGrpSpPr>
                <a:grpSpLocks/>
              </p:cNvGrpSpPr>
              <p:nvPr/>
            </p:nvGrpSpPr>
            <p:grpSpPr bwMode="auto">
              <a:xfrm>
                <a:off x="3582" y="3620"/>
                <a:ext cx="219" cy="88"/>
                <a:chOff x="3582" y="3620"/>
                <a:chExt cx="219" cy="88"/>
              </a:xfrm>
            </p:grpSpPr>
            <p:sp>
              <p:nvSpPr>
                <p:cNvPr id="3091" name="Line 293"/>
                <p:cNvSpPr>
                  <a:spLocks noChangeShapeType="1"/>
                </p:cNvSpPr>
                <p:nvPr/>
              </p:nvSpPr>
              <p:spPr bwMode="auto">
                <a:xfrm>
                  <a:off x="3582" y="363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2" name="Line 292"/>
                <p:cNvSpPr>
                  <a:spLocks noChangeShapeType="1"/>
                </p:cNvSpPr>
                <p:nvPr/>
              </p:nvSpPr>
              <p:spPr bwMode="auto">
                <a:xfrm>
                  <a:off x="3582" y="3647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3" name="Line 291"/>
                <p:cNvSpPr>
                  <a:spLocks noChangeShapeType="1"/>
                </p:cNvSpPr>
                <p:nvPr/>
              </p:nvSpPr>
              <p:spPr bwMode="auto">
                <a:xfrm>
                  <a:off x="3582" y="366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4" name="Line 290"/>
                <p:cNvSpPr>
                  <a:spLocks noChangeShapeType="1"/>
                </p:cNvSpPr>
                <p:nvPr/>
              </p:nvSpPr>
              <p:spPr bwMode="auto">
                <a:xfrm>
                  <a:off x="3582" y="367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5" name="Line 289"/>
                <p:cNvSpPr>
                  <a:spLocks noChangeShapeType="1"/>
                </p:cNvSpPr>
                <p:nvPr/>
              </p:nvSpPr>
              <p:spPr bwMode="auto">
                <a:xfrm>
                  <a:off x="3582" y="3692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6" name="Line 288"/>
                <p:cNvSpPr>
                  <a:spLocks noChangeShapeType="1"/>
                </p:cNvSpPr>
                <p:nvPr/>
              </p:nvSpPr>
              <p:spPr bwMode="auto">
                <a:xfrm>
                  <a:off x="3582" y="370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3097" name="Group 278"/>
                <p:cNvGrpSpPr>
                  <a:grpSpLocks/>
                </p:cNvGrpSpPr>
                <p:nvPr/>
              </p:nvGrpSpPr>
              <p:grpSpPr bwMode="auto">
                <a:xfrm>
                  <a:off x="3600" y="3620"/>
                  <a:ext cx="183" cy="27"/>
                  <a:chOff x="3600" y="3620"/>
                  <a:chExt cx="183" cy="27"/>
                </a:xfrm>
              </p:grpSpPr>
              <p:sp>
                <p:nvSpPr>
                  <p:cNvPr id="3118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9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3667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0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716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1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3762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2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3642" y="3634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3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3692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4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5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6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735" y="363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098" name="Group 268"/>
                <p:cNvGrpSpPr>
                  <a:grpSpLocks/>
                </p:cNvGrpSpPr>
                <p:nvPr/>
              </p:nvGrpSpPr>
              <p:grpSpPr bwMode="auto">
                <a:xfrm>
                  <a:off x="3600" y="3650"/>
                  <a:ext cx="183" cy="28"/>
                  <a:chOff x="3600" y="3650"/>
                  <a:chExt cx="183" cy="28"/>
                </a:xfrm>
              </p:grpSpPr>
              <p:sp>
                <p:nvSpPr>
                  <p:cNvPr id="310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0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3667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1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3716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2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3762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3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3642" y="366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692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5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6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7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735" y="3664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099" name="Group 258"/>
                <p:cNvGrpSpPr>
                  <a:grpSpLocks/>
                </p:cNvGrpSpPr>
                <p:nvPr/>
              </p:nvGrpSpPr>
              <p:grpSpPr bwMode="auto">
                <a:xfrm>
                  <a:off x="3601" y="3679"/>
                  <a:ext cx="183" cy="29"/>
                  <a:chOff x="3601" y="3679"/>
                  <a:chExt cx="183" cy="29"/>
                </a:xfrm>
              </p:grpSpPr>
              <p:sp>
                <p:nvSpPr>
                  <p:cNvPr id="3100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1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3670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2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716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3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3764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4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3642" y="369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5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3693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6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784" y="369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7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1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8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3739" y="369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sp>
            <p:nvSpPr>
              <p:cNvPr id="3067" name="Line 256"/>
              <p:cNvSpPr>
                <a:spLocks noChangeShapeType="1"/>
              </p:cNvSpPr>
              <p:nvPr/>
            </p:nvSpPr>
            <p:spPr bwMode="auto">
              <a:xfrm>
                <a:off x="3582" y="372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68" name="Line 255"/>
              <p:cNvSpPr>
                <a:spLocks noChangeShapeType="1"/>
              </p:cNvSpPr>
              <p:nvPr/>
            </p:nvSpPr>
            <p:spPr bwMode="auto">
              <a:xfrm>
                <a:off x="3582" y="373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69" name="Line 254"/>
              <p:cNvSpPr>
                <a:spLocks noChangeShapeType="1"/>
              </p:cNvSpPr>
              <p:nvPr/>
            </p:nvSpPr>
            <p:spPr bwMode="auto">
              <a:xfrm>
                <a:off x="3582" y="375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70" name="Line 253"/>
              <p:cNvSpPr>
                <a:spLocks noChangeShapeType="1"/>
              </p:cNvSpPr>
              <p:nvPr/>
            </p:nvSpPr>
            <p:spPr bwMode="auto">
              <a:xfrm>
                <a:off x="3582" y="376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071" name="Group 243"/>
              <p:cNvGrpSpPr>
                <a:grpSpLocks/>
              </p:cNvGrpSpPr>
              <p:nvPr/>
            </p:nvGrpSpPr>
            <p:grpSpPr bwMode="auto">
              <a:xfrm>
                <a:off x="3600" y="3708"/>
                <a:ext cx="183" cy="28"/>
                <a:chOff x="3600" y="3708"/>
                <a:chExt cx="183" cy="28"/>
              </a:xfrm>
            </p:grpSpPr>
            <p:sp>
              <p:nvSpPr>
                <p:cNvPr id="3082" name="Line 252"/>
                <p:cNvSpPr>
                  <a:spLocks noChangeShapeType="1"/>
                </p:cNvSpPr>
                <p:nvPr/>
              </p:nvSpPr>
              <p:spPr bwMode="auto">
                <a:xfrm>
                  <a:off x="3622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3" name="Line 251"/>
                <p:cNvSpPr>
                  <a:spLocks noChangeShapeType="1"/>
                </p:cNvSpPr>
                <p:nvPr/>
              </p:nvSpPr>
              <p:spPr bwMode="auto">
                <a:xfrm>
                  <a:off x="3667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4" name="Line 250"/>
                <p:cNvSpPr>
                  <a:spLocks noChangeShapeType="1"/>
                </p:cNvSpPr>
                <p:nvPr/>
              </p:nvSpPr>
              <p:spPr bwMode="auto">
                <a:xfrm>
                  <a:off x="3716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5" name="Line 249"/>
                <p:cNvSpPr>
                  <a:spLocks noChangeShapeType="1"/>
                </p:cNvSpPr>
                <p:nvPr/>
              </p:nvSpPr>
              <p:spPr bwMode="auto">
                <a:xfrm>
                  <a:off x="3762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6" name="Line 248"/>
                <p:cNvSpPr>
                  <a:spLocks noChangeShapeType="1"/>
                </p:cNvSpPr>
                <p:nvPr/>
              </p:nvSpPr>
              <p:spPr bwMode="auto">
                <a:xfrm>
                  <a:off x="3642" y="372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7" name="Line 247"/>
                <p:cNvSpPr>
                  <a:spLocks noChangeShapeType="1"/>
                </p:cNvSpPr>
                <p:nvPr/>
              </p:nvSpPr>
              <p:spPr bwMode="auto">
                <a:xfrm>
                  <a:off x="3692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8" name="Line 246"/>
                <p:cNvSpPr>
                  <a:spLocks noChangeShapeType="1"/>
                </p:cNvSpPr>
                <p:nvPr/>
              </p:nvSpPr>
              <p:spPr bwMode="auto">
                <a:xfrm>
                  <a:off x="3783" y="3721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9" name="Line 245"/>
                <p:cNvSpPr>
                  <a:spLocks noChangeShapeType="1"/>
                </p:cNvSpPr>
                <p:nvPr/>
              </p:nvSpPr>
              <p:spPr bwMode="auto">
                <a:xfrm>
                  <a:off x="3600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0" name="Line 244"/>
                <p:cNvSpPr>
                  <a:spLocks noChangeShapeType="1"/>
                </p:cNvSpPr>
                <p:nvPr/>
              </p:nvSpPr>
              <p:spPr bwMode="auto">
                <a:xfrm>
                  <a:off x="3735" y="372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072" name="Group 233"/>
              <p:cNvGrpSpPr>
                <a:grpSpLocks/>
              </p:cNvGrpSpPr>
              <p:nvPr/>
            </p:nvGrpSpPr>
            <p:grpSpPr bwMode="auto">
              <a:xfrm>
                <a:off x="3600" y="3737"/>
                <a:ext cx="183" cy="29"/>
                <a:chOff x="3600" y="3737"/>
                <a:chExt cx="183" cy="29"/>
              </a:xfrm>
            </p:grpSpPr>
            <p:sp>
              <p:nvSpPr>
                <p:cNvPr id="3073" name="Line 242"/>
                <p:cNvSpPr>
                  <a:spLocks noChangeShapeType="1"/>
                </p:cNvSpPr>
                <p:nvPr/>
              </p:nvSpPr>
              <p:spPr bwMode="auto">
                <a:xfrm>
                  <a:off x="3622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4" name="Line 241"/>
                <p:cNvSpPr>
                  <a:spLocks noChangeShapeType="1"/>
                </p:cNvSpPr>
                <p:nvPr/>
              </p:nvSpPr>
              <p:spPr bwMode="auto">
                <a:xfrm>
                  <a:off x="3667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5" name="Line 240"/>
                <p:cNvSpPr>
                  <a:spLocks noChangeShapeType="1"/>
                </p:cNvSpPr>
                <p:nvPr/>
              </p:nvSpPr>
              <p:spPr bwMode="auto">
                <a:xfrm>
                  <a:off x="3716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6" name="Line 239"/>
                <p:cNvSpPr>
                  <a:spLocks noChangeShapeType="1"/>
                </p:cNvSpPr>
                <p:nvPr/>
              </p:nvSpPr>
              <p:spPr bwMode="auto">
                <a:xfrm>
                  <a:off x="3762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7" name="Line 238"/>
                <p:cNvSpPr>
                  <a:spLocks noChangeShapeType="1"/>
                </p:cNvSpPr>
                <p:nvPr/>
              </p:nvSpPr>
              <p:spPr bwMode="auto">
                <a:xfrm>
                  <a:off x="3642" y="375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8" name="Line 237"/>
                <p:cNvSpPr>
                  <a:spLocks noChangeShapeType="1"/>
                </p:cNvSpPr>
                <p:nvPr/>
              </p:nvSpPr>
              <p:spPr bwMode="auto">
                <a:xfrm>
                  <a:off x="3692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9" name="Line 236"/>
                <p:cNvSpPr>
                  <a:spLocks noChangeShapeType="1"/>
                </p:cNvSpPr>
                <p:nvPr/>
              </p:nvSpPr>
              <p:spPr bwMode="auto">
                <a:xfrm>
                  <a:off x="3783" y="3751"/>
                  <a:ext cx="0" cy="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0" name="Line 235"/>
                <p:cNvSpPr>
                  <a:spLocks noChangeShapeType="1"/>
                </p:cNvSpPr>
                <p:nvPr/>
              </p:nvSpPr>
              <p:spPr bwMode="auto">
                <a:xfrm>
                  <a:off x="3600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1" name="Line 234"/>
                <p:cNvSpPr>
                  <a:spLocks noChangeShapeType="1"/>
                </p:cNvSpPr>
                <p:nvPr/>
              </p:nvSpPr>
              <p:spPr bwMode="auto">
                <a:xfrm>
                  <a:off x="3735" y="375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3886" y="3269"/>
              <a:ext cx="219" cy="497"/>
              <a:chOff x="3886" y="3269"/>
              <a:chExt cx="219" cy="497"/>
            </a:xfrm>
          </p:grpSpPr>
          <p:sp>
            <p:nvSpPr>
              <p:cNvPr id="31" name="Rectangle 231"/>
              <p:cNvSpPr>
                <a:spLocks noChangeArrowheads="1"/>
              </p:cNvSpPr>
              <p:nvPr/>
            </p:nvSpPr>
            <p:spPr bwMode="auto">
              <a:xfrm>
                <a:off x="3890" y="3273"/>
                <a:ext cx="211" cy="488"/>
              </a:xfrm>
              <a:prstGeom prst="rect">
                <a:avLst/>
              </a:prstGeom>
              <a:pattFill prst="pct25">
                <a:fgClr>
                  <a:srgbClr val="336699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91919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2688" name="Group 156"/>
              <p:cNvGrpSpPr>
                <a:grpSpLocks/>
              </p:cNvGrpSpPr>
              <p:nvPr/>
            </p:nvGrpSpPr>
            <p:grpSpPr bwMode="auto">
              <a:xfrm>
                <a:off x="3886" y="3269"/>
                <a:ext cx="219" cy="176"/>
                <a:chOff x="3886" y="3269"/>
                <a:chExt cx="219" cy="176"/>
              </a:xfrm>
            </p:grpSpPr>
            <p:grpSp>
              <p:nvGrpSpPr>
                <p:cNvPr id="2989" name="Group 194"/>
                <p:cNvGrpSpPr>
                  <a:grpSpLocks/>
                </p:cNvGrpSpPr>
                <p:nvPr/>
              </p:nvGrpSpPr>
              <p:grpSpPr bwMode="auto">
                <a:xfrm>
                  <a:off x="3886" y="3269"/>
                  <a:ext cx="219" cy="86"/>
                  <a:chOff x="3886" y="3269"/>
                  <a:chExt cx="219" cy="86"/>
                </a:xfrm>
              </p:grpSpPr>
              <p:sp>
                <p:nvSpPr>
                  <p:cNvPr id="3027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28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28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29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29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13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30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2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3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4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32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5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033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3904" y="3269"/>
                    <a:ext cx="182" cy="30"/>
                    <a:chOff x="3904" y="3269"/>
                    <a:chExt cx="182" cy="30"/>
                  </a:xfrm>
                </p:grpSpPr>
                <p:sp>
                  <p:nvSpPr>
                    <p:cNvPr id="3054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5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6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7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8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284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9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60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61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62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284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034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3904" y="3299"/>
                    <a:ext cx="182" cy="27"/>
                    <a:chOff x="3904" y="3299"/>
                    <a:chExt cx="182" cy="27"/>
                  </a:xfrm>
                </p:grpSpPr>
                <p:sp>
                  <p:nvSpPr>
                    <p:cNvPr id="3045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6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7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8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9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0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1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313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2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3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31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035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3905" y="3328"/>
                    <a:ext cx="182" cy="27"/>
                    <a:chOff x="3905" y="3328"/>
                    <a:chExt cx="182" cy="27"/>
                  </a:xfrm>
                </p:grpSpPr>
                <p:sp>
                  <p:nvSpPr>
                    <p:cNvPr id="3036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37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38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39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0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1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2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3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4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2990" name="Group 157"/>
                <p:cNvGrpSpPr>
                  <a:grpSpLocks/>
                </p:cNvGrpSpPr>
                <p:nvPr/>
              </p:nvGrpSpPr>
              <p:grpSpPr bwMode="auto">
                <a:xfrm>
                  <a:off x="3886" y="3357"/>
                  <a:ext cx="219" cy="88"/>
                  <a:chOff x="3886" y="3357"/>
                  <a:chExt cx="219" cy="88"/>
                </a:xfrm>
              </p:grpSpPr>
              <p:sp>
                <p:nvSpPr>
                  <p:cNvPr id="299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7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4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1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28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6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4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299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904" y="3357"/>
                    <a:ext cx="182" cy="29"/>
                    <a:chOff x="3904" y="3357"/>
                    <a:chExt cx="182" cy="29"/>
                  </a:xfrm>
                </p:grpSpPr>
                <p:sp>
                  <p:nvSpPr>
                    <p:cNvPr id="3018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9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0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1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2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3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4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5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6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37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98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3904" y="3387"/>
                    <a:ext cx="182" cy="27"/>
                    <a:chOff x="3904" y="3387"/>
                    <a:chExt cx="182" cy="27"/>
                  </a:xfrm>
                </p:grpSpPr>
                <p:sp>
                  <p:nvSpPr>
                    <p:cNvPr id="3009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0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1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2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3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4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5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40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6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7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00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99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3905" y="3415"/>
                    <a:ext cx="182" cy="30"/>
                    <a:chOff x="3905" y="3415"/>
                    <a:chExt cx="182" cy="30"/>
                  </a:xfrm>
                </p:grpSpPr>
                <p:sp>
                  <p:nvSpPr>
                    <p:cNvPr id="3000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1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2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3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4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5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6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7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8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28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2689" name="Group 81"/>
              <p:cNvGrpSpPr>
                <a:grpSpLocks/>
              </p:cNvGrpSpPr>
              <p:nvPr/>
            </p:nvGrpSpPr>
            <p:grpSpPr bwMode="auto">
              <a:xfrm>
                <a:off x="3886" y="3445"/>
                <a:ext cx="219" cy="174"/>
                <a:chOff x="3886" y="3445"/>
                <a:chExt cx="219" cy="174"/>
              </a:xfrm>
            </p:grpSpPr>
            <p:grpSp>
              <p:nvGrpSpPr>
                <p:cNvPr id="2049" name="Group 119"/>
                <p:cNvGrpSpPr>
                  <a:grpSpLocks/>
                </p:cNvGrpSpPr>
                <p:nvPr/>
              </p:nvGrpSpPr>
              <p:grpSpPr bwMode="auto">
                <a:xfrm>
                  <a:off x="3886" y="3445"/>
                  <a:ext cx="219" cy="86"/>
                  <a:chOff x="3886" y="3445"/>
                  <a:chExt cx="219" cy="86"/>
                </a:xfrm>
              </p:grpSpPr>
              <p:sp>
                <p:nvSpPr>
                  <p:cNvPr id="2953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57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4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7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6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7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1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8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3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2959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3904" y="3445"/>
                    <a:ext cx="182" cy="26"/>
                    <a:chOff x="3904" y="3445"/>
                    <a:chExt cx="182" cy="26"/>
                  </a:xfrm>
                </p:grpSpPr>
                <p:sp>
                  <p:nvSpPr>
                    <p:cNvPr id="2980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1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2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3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4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5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6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45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7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8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6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3904" y="3473"/>
                    <a:ext cx="182" cy="27"/>
                    <a:chOff x="3904" y="3473"/>
                    <a:chExt cx="182" cy="27"/>
                  </a:xfrm>
                </p:grpSpPr>
                <p:sp>
                  <p:nvSpPr>
                    <p:cNvPr id="297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2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3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4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5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6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7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8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61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3905" y="3500"/>
                    <a:ext cx="182" cy="31"/>
                    <a:chOff x="3905" y="3500"/>
                    <a:chExt cx="182" cy="31"/>
                  </a:xfrm>
                </p:grpSpPr>
                <p:sp>
                  <p:nvSpPr>
                    <p:cNvPr id="296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3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4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5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6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7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8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5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9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0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2050" name="Group 82"/>
                <p:cNvGrpSpPr>
                  <a:grpSpLocks/>
                </p:cNvGrpSpPr>
                <p:nvPr/>
              </p:nvGrpSpPr>
              <p:grpSpPr bwMode="auto">
                <a:xfrm>
                  <a:off x="3886" y="3531"/>
                  <a:ext cx="219" cy="88"/>
                  <a:chOff x="3886" y="3531"/>
                  <a:chExt cx="219" cy="88"/>
                </a:xfrm>
              </p:grpSpPr>
              <p:sp>
                <p:nvSpPr>
                  <p:cNvPr id="2052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4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4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5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5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7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6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9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7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60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8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61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2059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904" y="3531"/>
                    <a:ext cx="182" cy="28"/>
                    <a:chOff x="3904" y="3531"/>
                    <a:chExt cx="182" cy="28"/>
                  </a:xfrm>
                </p:grpSpPr>
                <p:sp>
                  <p:nvSpPr>
                    <p:cNvPr id="2944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5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6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7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8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9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50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546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51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52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060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3904" y="3561"/>
                    <a:ext cx="182" cy="29"/>
                    <a:chOff x="3904" y="3561"/>
                    <a:chExt cx="182" cy="29"/>
                  </a:xfrm>
                </p:grpSpPr>
                <p:sp>
                  <p:nvSpPr>
                    <p:cNvPr id="2071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2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3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4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5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6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7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57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8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7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06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3905" y="3591"/>
                    <a:ext cx="182" cy="28"/>
                    <a:chOff x="3905" y="3591"/>
                    <a:chExt cx="182" cy="28"/>
                  </a:xfrm>
                </p:grpSpPr>
                <p:sp>
                  <p:nvSpPr>
                    <p:cNvPr id="2062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4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5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6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7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8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602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0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602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2690" name="Group 44"/>
              <p:cNvGrpSpPr>
                <a:grpSpLocks/>
              </p:cNvGrpSpPr>
              <p:nvPr/>
            </p:nvGrpSpPr>
            <p:grpSpPr bwMode="auto">
              <a:xfrm>
                <a:off x="3886" y="3620"/>
                <a:ext cx="219" cy="88"/>
                <a:chOff x="3886" y="3620"/>
                <a:chExt cx="219" cy="88"/>
              </a:xfrm>
            </p:grpSpPr>
            <p:sp>
              <p:nvSpPr>
                <p:cNvPr id="2716" name="Line 80"/>
                <p:cNvSpPr>
                  <a:spLocks noChangeShapeType="1"/>
                </p:cNvSpPr>
                <p:nvPr/>
              </p:nvSpPr>
              <p:spPr bwMode="auto">
                <a:xfrm>
                  <a:off x="3886" y="363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7" name="Line 79"/>
                <p:cNvSpPr>
                  <a:spLocks noChangeShapeType="1"/>
                </p:cNvSpPr>
                <p:nvPr/>
              </p:nvSpPr>
              <p:spPr bwMode="auto">
                <a:xfrm>
                  <a:off x="3886" y="3647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8" name="Line 78"/>
                <p:cNvSpPr>
                  <a:spLocks noChangeShapeType="1"/>
                </p:cNvSpPr>
                <p:nvPr/>
              </p:nvSpPr>
              <p:spPr bwMode="auto">
                <a:xfrm>
                  <a:off x="3886" y="366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9" name="Line 77"/>
                <p:cNvSpPr>
                  <a:spLocks noChangeShapeType="1"/>
                </p:cNvSpPr>
                <p:nvPr/>
              </p:nvSpPr>
              <p:spPr bwMode="auto">
                <a:xfrm>
                  <a:off x="3886" y="367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912" name="Line 76"/>
                <p:cNvSpPr>
                  <a:spLocks noChangeShapeType="1"/>
                </p:cNvSpPr>
                <p:nvPr/>
              </p:nvSpPr>
              <p:spPr bwMode="auto">
                <a:xfrm>
                  <a:off x="3886" y="3692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913" name="Line 75"/>
                <p:cNvSpPr>
                  <a:spLocks noChangeShapeType="1"/>
                </p:cNvSpPr>
                <p:nvPr/>
              </p:nvSpPr>
              <p:spPr bwMode="auto">
                <a:xfrm>
                  <a:off x="3886" y="370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2914" name="Group 65"/>
                <p:cNvGrpSpPr>
                  <a:grpSpLocks/>
                </p:cNvGrpSpPr>
                <p:nvPr/>
              </p:nvGrpSpPr>
              <p:grpSpPr bwMode="auto">
                <a:xfrm>
                  <a:off x="3904" y="3620"/>
                  <a:ext cx="182" cy="27"/>
                  <a:chOff x="3904" y="3620"/>
                  <a:chExt cx="182" cy="27"/>
                </a:xfrm>
              </p:grpSpPr>
              <p:sp>
                <p:nvSpPr>
                  <p:cNvPr id="2935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3924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6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972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7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18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8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064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9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947" y="3634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40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996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41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4086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43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904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4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041" y="363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2915" name="Group 55"/>
                <p:cNvGrpSpPr>
                  <a:grpSpLocks/>
                </p:cNvGrpSpPr>
                <p:nvPr/>
              </p:nvGrpSpPr>
              <p:grpSpPr bwMode="auto">
                <a:xfrm>
                  <a:off x="3904" y="3650"/>
                  <a:ext cx="182" cy="28"/>
                  <a:chOff x="3904" y="3650"/>
                  <a:chExt cx="182" cy="28"/>
                </a:xfrm>
              </p:grpSpPr>
              <p:sp>
                <p:nvSpPr>
                  <p:cNvPr id="292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3924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7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3972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018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4064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947" y="366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1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996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086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04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4041" y="3664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2916" name="Group 45"/>
                <p:cNvGrpSpPr>
                  <a:grpSpLocks/>
                </p:cNvGrpSpPr>
                <p:nvPr/>
              </p:nvGrpSpPr>
              <p:grpSpPr bwMode="auto">
                <a:xfrm>
                  <a:off x="3905" y="3679"/>
                  <a:ext cx="182" cy="29"/>
                  <a:chOff x="3905" y="3679"/>
                  <a:chExt cx="182" cy="29"/>
                </a:xfrm>
              </p:grpSpPr>
              <p:sp>
                <p:nvSpPr>
                  <p:cNvPr id="291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925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18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3973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19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018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065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947" y="369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996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3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087" y="369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4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3905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041" y="369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sp>
            <p:nvSpPr>
              <p:cNvPr id="2691" name="Line 43"/>
              <p:cNvSpPr>
                <a:spLocks noChangeShapeType="1"/>
              </p:cNvSpPr>
              <p:nvPr/>
            </p:nvSpPr>
            <p:spPr bwMode="auto">
              <a:xfrm>
                <a:off x="3886" y="372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92" name="Line 42"/>
              <p:cNvSpPr>
                <a:spLocks noChangeShapeType="1"/>
              </p:cNvSpPr>
              <p:nvPr/>
            </p:nvSpPr>
            <p:spPr bwMode="auto">
              <a:xfrm>
                <a:off x="3886" y="373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93" name="Line 41"/>
              <p:cNvSpPr>
                <a:spLocks noChangeShapeType="1"/>
              </p:cNvSpPr>
              <p:nvPr/>
            </p:nvSpPr>
            <p:spPr bwMode="auto">
              <a:xfrm>
                <a:off x="3886" y="375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94" name="Line 40"/>
              <p:cNvSpPr>
                <a:spLocks noChangeShapeType="1"/>
              </p:cNvSpPr>
              <p:nvPr/>
            </p:nvSpPr>
            <p:spPr bwMode="auto">
              <a:xfrm>
                <a:off x="3886" y="376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2695" name="Group 30"/>
              <p:cNvGrpSpPr>
                <a:grpSpLocks/>
              </p:cNvGrpSpPr>
              <p:nvPr/>
            </p:nvGrpSpPr>
            <p:grpSpPr bwMode="auto">
              <a:xfrm>
                <a:off x="3904" y="3708"/>
                <a:ext cx="182" cy="28"/>
                <a:chOff x="3904" y="3708"/>
                <a:chExt cx="182" cy="28"/>
              </a:xfrm>
            </p:grpSpPr>
            <p:sp>
              <p:nvSpPr>
                <p:cNvPr id="2707" name="Line 39"/>
                <p:cNvSpPr>
                  <a:spLocks noChangeShapeType="1"/>
                </p:cNvSpPr>
                <p:nvPr/>
              </p:nvSpPr>
              <p:spPr bwMode="auto">
                <a:xfrm>
                  <a:off x="3924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8" name="Line 38"/>
                <p:cNvSpPr>
                  <a:spLocks noChangeShapeType="1"/>
                </p:cNvSpPr>
                <p:nvPr/>
              </p:nvSpPr>
              <p:spPr bwMode="auto">
                <a:xfrm>
                  <a:off x="3972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9" name="Line 37"/>
                <p:cNvSpPr>
                  <a:spLocks noChangeShapeType="1"/>
                </p:cNvSpPr>
                <p:nvPr/>
              </p:nvSpPr>
              <p:spPr bwMode="auto">
                <a:xfrm>
                  <a:off x="4018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0" name="Line 36"/>
                <p:cNvSpPr>
                  <a:spLocks noChangeShapeType="1"/>
                </p:cNvSpPr>
                <p:nvPr/>
              </p:nvSpPr>
              <p:spPr bwMode="auto">
                <a:xfrm>
                  <a:off x="4064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1" name="Line 35"/>
                <p:cNvSpPr>
                  <a:spLocks noChangeShapeType="1"/>
                </p:cNvSpPr>
                <p:nvPr/>
              </p:nvSpPr>
              <p:spPr bwMode="auto">
                <a:xfrm>
                  <a:off x="3947" y="372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2" name="Line 34"/>
                <p:cNvSpPr>
                  <a:spLocks noChangeShapeType="1"/>
                </p:cNvSpPr>
                <p:nvPr/>
              </p:nvSpPr>
              <p:spPr bwMode="auto">
                <a:xfrm>
                  <a:off x="3996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3" name="Line 33"/>
                <p:cNvSpPr>
                  <a:spLocks noChangeShapeType="1"/>
                </p:cNvSpPr>
                <p:nvPr/>
              </p:nvSpPr>
              <p:spPr bwMode="auto">
                <a:xfrm>
                  <a:off x="4086" y="3721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4" name="Line 32"/>
                <p:cNvSpPr>
                  <a:spLocks noChangeShapeType="1"/>
                </p:cNvSpPr>
                <p:nvPr/>
              </p:nvSpPr>
              <p:spPr bwMode="auto">
                <a:xfrm>
                  <a:off x="3904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5" name="Line 31"/>
                <p:cNvSpPr>
                  <a:spLocks noChangeShapeType="1"/>
                </p:cNvSpPr>
                <p:nvPr/>
              </p:nvSpPr>
              <p:spPr bwMode="auto">
                <a:xfrm>
                  <a:off x="4041" y="372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2696" name="Group 20"/>
              <p:cNvGrpSpPr>
                <a:grpSpLocks/>
              </p:cNvGrpSpPr>
              <p:nvPr/>
            </p:nvGrpSpPr>
            <p:grpSpPr bwMode="auto">
              <a:xfrm>
                <a:off x="3904" y="3737"/>
                <a:ext cx="182" cy="29"/>
                <a:chOff x="3904" y="3737"/>
                <a:chExt cx="182" cy="29"/>
              </a:xfrm>
            </p:grpSpPr>
            <p:sp>
              <p:nvSpPr>
                <p:cNvPr id="2697" name="Line 29"/>
                <p:cNvSpPr>
                  <a:spLocks noChangeShapeType="1"/>
                </p:cNvSpPr>
                <p:nvPr/>
              </p:nvSpPr>
              <p:spPr bwMode="auto">
                <a:xfrm>
                  <a:off x="3924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698" name="Line 28"/>
                <p:cNvSpPr>
                  <a:spLocks noChangeShapeType="1"/>
                </p:cNvSpPr>
                <p:nvPr/>
              </p:nvSpPr>
              <p:spPr bwMode="auto">
                <a:xfrm>
                  <a:off x="3972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699" name="Line 27"/>
                <p:cNvSpPr>
                  <a:spLocks noChangeShapeType="1"/>
                </p:cNvSpPr>
                <p:nvPr/>
              </p:nvSpPr>
              <p:spPr bwMode="auto">
                <a:xfrm>
                  <a:off x="4018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0" name="Line 26"/>
                <p:cNvSpPr>
                  <a:spLocks noChangeShapeType="1"/>
                </p:cNvSpPr>
                <p:nvPr/>
              </p:nvSpPr>
              <p:spPr bwMode="auto">
                <a:xfrm>
                  <a:off x="4064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1" name="Line 25"/>
                <p:cNvSpPr>
                  <a:spLocks noChangeShapeType="1"/>
                </p:cNvSpPr>
                <p:nvPr/>
              </p:nvSpPr>
              <p:spPr bwMode="auto">
                <a:xfrm>
                  <a:off x="3947" y="375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2" name="Line 24"/>
                <p:cNvSpPr>
                  <a:spLocks noChangeShapeType="1"/>
                </p:cNvSpPr>
                <p:nvPr/>
              </p:nvSpPr>
              <p:spPr bwMode="auto">
                <a:xfrm>
                  <a:off x="3996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3" name="Line 23"/>
                <p:cNvSpPr>
                  <a:spLocks noChangeShapeType="1"/>
                </p:cNvSpPr>
                <p:nvPr/>
              </p:nvSpPr>
              <p:spPr bwMode="auto">
                <a:xfrm>
                  <a:off x="4086" y="3751"/>
                  <a:ext cx="0" cy="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4" name="Line 22"/>
                <p:cNvSpPr>
                  <a:spLocks noChangeShapeType="1"/>
                </p:cNvSpPr>
                <p:nvPr/>
              </p:nvSpPr>
              <p:spPr bwMode="auto">
                <a:xfrm>
                  <a:off x="3904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5" name="Line 21"/>
                <p:cNvSpPr>
                  <a:spLocks noChangeShapeType="1"/>
                </p:cNvSpPr>
                <p:nvPr/>
              </p:nvSpPr>
              <p:spPr bwMode="auto">
                <a:xfrm>
                  <a:off x="4041" y="375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</p:grpSp>
        <p:grpSp>
          <p:nvGrpSpPr>
            <p:cNvPr id="24" name="Group 12"/>
            <p:cNvGrpSpPr>
              <a:grpSpLocks/>
            </p:cNvGrpSpPr>
            <p:nvPr/>
          </p:nvGrpSpPr>
          <p:grpSpPr bwMode="auto">
            <a:xfrm>
              <a:off x="3063" y="3448"/>
              <a:ext cx="1182" cy="109"/>
              <a:chOff x="3063" y="3448"/>
              <a:chExt cx="1182" cy="109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3063" y="3448"/>
                <a:ext cx="226" cy="109"/>
              </a:xfrm>
              <a:custGeom>
                <a:avLst/>
                <a:gdLst>
                  <a:gd name="T0" fmla="*/ 8 w 226"/>
                  <a:gd name="T1" fmla="*/ 0 h 109"/>
                  <a:gd name="T2" fmla="*/ 167 w 226"/>
                  <a:gd name="T3" fmla="*/ 0 h 109"/>
                  <a:gd name="T4" fmla="*/ 225 w 226"/>
                  <a:gd name="T5" fmla="*/ 54 h 109"/>
                  <a:gd name="T6" fmla="*/ 167 w 226"/>
                  <a:gd name="T7" fmla="*/ 108 h 109"/>
                  <a:gd name="T8" fmla="*/ 0 w 226"/>
                  <a:gd name="T9" fmla="*/ 108 h 109"/>
                  <a:gd name="T10" fmla="*/ 62 w 226"/>
                  <a:gd name="T11" fmla="*/ 50 h 109"/>
                  <a:gd name="T12" fmla="*/ 8 w 226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6" h="109">
                    <a:moveTo>
                      <a:pt x="8" y="0"/>
                    </a:moveTo>
                    <a:lnTo>
                      <a:pt x="167" y="0"/>
                    </a:lnTo>
                    <a:lnTo>
                      <a:pt x="225" y="54"/>
                    </a:lnTo>
                    <a:lnTo>
                      <a:pt x="167" y="108"/>
                    </a:lnTo>
                    <a:lnTo>
                      <a:pt x="0" y="108"/>
                    </a:lnTo>
                    <a:lnTo>
                      <a:pt x="62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3826" y="3448"/>
                <a:ext cx="230" cy="109"/>
              </a:xfrm>
              <a:custGeom>
                <a:avLst/>
                <a:gdLst>
                  <a:gd name="T0" fmla="*/ 8 w 230"/>
                  <a:gd name="T1" fmla="*/ 0 h 109"/>
                  <a:gd name="T2" fmla="*/ 169 w 230"/>
                  <a:gd name="T3" fmla="*/ 0 h 109"/>
                  <a:gd name="T4" fmla="*/ 229 w 230"/>
                  <a:gd name="T5" fmla="*/ 54 h 109"/>
                  <a:gd name="T6" fmla="*/ 169 w 230"/>
                  <a:gd name="T7" fmla="*/ 108 h 109"/>
                  <a:gd name="T8" fmla="*/ 0 w 230"/>
                  <a:gd name="T9" fmla="*/ 108 h 109"/>
                  <a:gd name="T10" fmla="*/ 64 w 230"/>
                  <a:gd name="T11" fmla="*/ 50 h 109"/>
                  <a:gd name="T12" fmla="*/ 8 w 230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109">
                    <a:moveTo>
                      <a:pt x="8" y="0"/>
                    </a:moveTo>
                    <a:lnTo>
                      <a:pt x="169" y="0"/>
                    </a:lnTo>
                    <a:lnTo>
                      <a:pt x="229" y="54"/>
                    </a:lnTo>
                    <a:lnTo>
                      <a:pt x="169" y="108"/>
                    </a:lnTo>
                    <a:lnTo>
                      <a:pt x="0" y="108"/>
                    </a:lnTo>
                    <a:lnTo>
                      <a:pt x="64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3251" y="3448"/>
                <a:ext cx="228" cy="109"/>
              </a:xfrm>
              <a:custGeom>
                <a:avLst/>
                <a:gdLst>
                  <a:gd name="T0" fmla="*/ 8 w 228"/>
                  <a:gd name="T1" fmla="*/ 0 h 109"/>
                  <a:gd name="T2" fmla="*/ 168 w 228"/>
                  <a:gd name="T3" fmla="*/ 0 h 109"/>
                  <a:gd name="T4" fmla="*/ 227 w 228"/>
                  <a:gd name="T5" fmla="*/ 54 h 109"/>
                  <a:gd name="T6" fmla="*/ 168 w 228"/>
                  <a:gd name="T7" fmla="*/ 108 h 109"/>
                  <a:gd name="T8" fmla="*/ 0 w 228"/>
                  <a:gd name="T9" fmla="*/ 108 h 109"/>
                  <a:gd name="T10" fmla="*/ 63 w 228"/>
                  <a:gd name="T11" fmla="*/ 50 h 109"/>
                  <a:gd name="T12" fmla="*/ 8 w 228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109">
                    <a:moveTo>
                      <a:pt x="8" y="0"/>
                    </a:moveTo>
                    <a:lnTo>
                      <a:pt x="168" y="0"/>
                    </a:lnTo>
                    <a:lnTo>
                      <a:pt x="227" y="54"/>
                    </a:lnTo>
                    <a:lnTo>
                      <a:pt x="168" y="108"/>
                    </a:lnTo>
                    <a:lnTo>
                      <a:pt x="0" y="108"/>
                    </a:lnTo>
                    <a:lnTo>
                      <a:pt x="63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auto">
              <a:xfrm>
                <a:off x="3443" y="3448"/>
                <a:ext cx="230" cy="109"/>
              </a:xfrm>
              <a:custGeom>
                <a:avLst/>
                <a:gdLst>
                  <a:gd name="T0" fmla="*/ 8 w 230"/>
                  <a:gd name="T1" fmla="*/ 0 h 109"/>
                  <a:gd name="T2" fmla="*/ 169 w 230"/>
                  <a:gd name="T3" fmla="*/ 0 h 109"/>
                  <a:gd name="T4" fmla="*/ 229 w 230"/>
                  <a:gd name="T5" fmla="*/ 54 h 109"/>
                  <a:gd name="T6" fmla="*/ 169 w 230"/>
                  <a:gd name="T7" fmla="*/ 108 h 109"/>
                  <a:gd name="T8" fmla="*/ 0 w 230"/>
                  <a:gd name="T9" fmla="*/ 108 h 109"/>
                  <a:gd name="T10" fmla="*/ 64 w 230"/>
                  <a:gd name="T11" fmla="*/ 50 h 109"/>
                  <a:gd name="T12" fmla="*/ 8 w 230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109">
                    <a:moveTo>
                      <a:pt x="8" y="0"/>
                    </a:moveTo>
                    <a:lnTo>
                      <a:pt x="169" y="0"/>
                    </a:lnTo>
                    <a:lnTo>
                      <a:pt x="229" y="54"/>
                    </a:lnTo>
                    <a:lnTo>
                      <a:pt x="169" y="108"/>
                    </a:lnTo>
                    <a:lnTo>
                      <a:pt x="0" y="108"/>
                    </a:lnTo>
                    <a:lnTo>
                      <a:pt x="64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9" name="Freeform 14"/>
              <p:cNvSpPr>
                <a:spLocks/>
              </p:cNvSpPr>
              <p:nvPr/>
            </p:nvSpPr>
            <p:spPr bwMode="auto">
              <a:xfrm>
                <a:off x="3636" y="3448"/>
                <a:ext cx="230" cy="109"/>
              </a:xfrm>
              <a:custGeom>
                <a:avLst/>
                <a:gdLst>
                  <a:gd name="T0" fmla="*/ 8 w 230"/>
                  <a:gd name="T1" fmla="*/ 0 h 109"/>
                  <a:gd name="T2" fmla="*/ 169 w 230"/>
                  <a:gd name="T3" fmla="*/ 0 h 109"/>
                  <a:gd name="T4" fmla="*/ 229 w 230"/>
                  <a:gd name="T5" fmla="*/ 54 h 109"/>
                  <a:gd name="T6" fmla="*/ 169 w 230"/>
                  <a:gd name="T7" fmla="*/ 108 h 109"/>
                  <a:gd name="T8" fmla="*/ 0 w 230"/>
                  <a:gd name="T9" fmla="*/ 108 h 109"/>
                  <a:gd name="T10" fmla="*/ 64 w 230"/>
                  <a:gd name="T11" fmla="*/ 50 h 109"/>
                  <a:gd name="T12" fmla="*/ 8 w 230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109">
                    <a:moveTo>
                      <a:pt x="8" y="0"/>
                    </a:moveTo>
                    <a:lnTo>
                      <a:pt x="169" y="0"/>
                    </a:lnTo>
                    <a:lnTo>
                      <a:pt x="229" y="54"/>
                    </a:lnTo>
                    <a:lnTo>
                      <a:pt x="169" y="108"/>
                    </a:lnTo>
                    <a:lnTo>
                      <a:pt x="0" y="108"/>
                    </a:lnTo>
                    <a:lnTo>
                      <a:pt x="64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" name="Freeform 13"/>
              <p:cNvSpPr>
                <a:spLocks/>
              </p:cNvSpPr>
              <p:nvPr/>
            </p:nvSpPr>
            <p:spPr bwMode="auto">
              <a:xfrm>
                <a:off x="4017" y="3448"/>
                <a:ext cx="228" cy="109"/>
              </a:xfrm>
              <a:custGeom>
                <a:avLst/>
                <a:gdLst>
                  <a:gd name="T0" fmla="*/ 8 w 228"/>
                  <a:gd name="T1" fmla="*/ 0 h 109"/>
                  <a:gd name="T2" fmla="*/ 168 w 228"/>
                  <a:gd name="T3" fmla="*/ 0 h 109"/>
                  <a:gd name="T4" fmla="*/ 227 w 228"/>
                  <a:gd name="T5" fmla="*/ 54 h 109"/>
                  <a:gd name="T6" fmla="*/ 168 w 228"/>
                  <a:gd name="T7" fmla="*/ 108 h 109"/>
                  <a:gd name="T8" fmla="*/ 0 w 228"/>
                  <a:gd name="T9" fmla="*/ 108 h 109"/>
                  <a:gd name="T10" fmla="*/ 63 w 228"/>
                  <a:gd name="T11" fmla="*/ 50 h 109"/>
                  <a:gd name="T12" fmla="*/ 8 w 228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109">
                    <a:moveTo>
                      <a:pt x="8" y="0"/>
                    </a:moveTo>
                    <a:lnTo>
                      <a:pt x="168" y="0"/>
                    </a:lnTo>
                    <a:lnTo>
                      <a:pt x="227" y="54"/>
                    </a:lnTo>
                    <a:lnTo>
                      <a:pt x="168" y="108"/>
                    </a:lnTo>
                    <a:lnTo>
                      <a:pt x="0" y="108"/>
                    </a:lnTo>
                    <a:lnTo>
                      <a:pt x="63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60988" y="2324499"/>
            <a:ext cx="1878440" cy="2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Organización/Personas</a:t>
            </a: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796817" y="5818305"/>
            <a:ext cx="1438286" cy="77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Flujos de Trabajo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(Aplicaciones de negocio)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163873" y="4663895"/>
            <a:ext cx="1656332" cy="72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Política, 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Legislación,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Regulación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593830" y="3141295"/>
            <a:ext cx="1283894" cy="450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Tecnologías habilitantes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252" y="3948005"/>
            <a:ext cx="530216" cy="78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721313" y="4754173"/>
            <a:ext cx="1079392" cy="78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Estrategia de negocios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Institucional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90" y="2267342"/>
            <a:ext cx="1045534" cy="86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</p:pic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43620" y="3206834"/>
            <a:ext cx="1688835" cy="45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Prestación de Servicios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49" name="Rectangle 934"/>
          <p:cNvSpPr>
            <a:spLocks noChangeArrowheads="1"/>
          </p:cNvSpPr>
          <p:nvPr/>
        </p:nvSpPr>
        <p:spPr bwMode="auto">
          <a:xfrm>
            <a:off x="1349375" y="4229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</a:t>
            </a:r>
            <a:r>
              <a:rPr lang="es-CL" dirty="0" smtClean="0"/>
              <a:t>un sistema electrónico de compras públicas?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4594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L" sz="1800" dirty="0" smtClean="0"/>
              <a:t>Se refiere </a:t>
            </a:r>
            <a:r>
              <a:rPr lang="es-CL" sz="1800" dirty="0" smtClean="0"/>
              <a:t>al uso de Tecnologías de Información y Comunicaciones (TIC) basadas en Internet para realizar alguna o todas las actividades del proceso de adquisición y contratación de una Institución.  </a:t>
            </a:r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r>
              <a:rPr lang="es-CL" sz="1800" dirty="0" smtClean="0"/>
              <a:t>Existen varias formas de e-Procurement que pueden ser vistas como soluciones completas que automatizan e integran varios de los procesos de </a:t>
            </a:r>
            <a:r>
              <a:rPr lang="es-CL" sz="1800" dirty="0" err="1" smtClean="0"/>
              <a:t>procurement</a:t>
            </a:r>
            <a:r>
              <a:rPr lang="es-CL" sz="1800" dirty="0" smtClean="0"/>
              <a:t> de la organización.</a:t>
            </a:r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568" y="6309900"/>
            <a:ext cx="8280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Critical factors that influence e-procurement implementation success in the public sector - </a:t>
            </a:r>
            <a:r>
              <a:rPr lang="en-US" sz="800" dirty="0" err="1" smtClean="0"/>
              <a:t>Kishor</a:t>
            </a:r>
            <a:r>
              <a:rPr lang="en-US" sz="800" dirty="0" smtClean="0"/>
              <a:t> </a:t>
            </a:r>
            <a:r>
              <a:rPr lang="en-US" sz="800" dirty="0" err="1" smtClean="0"/>
              <a:t>Vaidya</a:t>
            </a:r>
            <a:r>
              <a:rPr lang="en-US" sz="800" dirty="0" smtClean="0"/>
              <a:t>, A. S. M. </a:t>
            </a:r>
            <a:r>
              <a:rPr lang="en-US" sz="800" dirty="0" err="1" smtClean="0"/>
              <a:t>Sajeev</a:t>
            </a:r>
            <a:r>
              <a:rPr lang="en-US" sz="800" dirty="0" smtClean="0"/>
              <a:t> and Guy </a:t>
            </a:r>
            <a:r>
              <a:rPr lang="en-US" sz="800" dirty="0" err="1" smtClean="0"/>
              <a:t>Callender</a:t>
            </a:r>
            <a:r>
              <a:rPr lang="en-US" sz="800" dirty="0" smtClean="0"/>
              <a:t> (2006)</a:t>
            </a:r>
            <a:endParaRPr lang="es-CL" sz="8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854" y="3634308"/>
            <a:ext cx="632222" cy="6322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478" y="3053110"/>
            <a:ext cx="632222" cy="6322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87" y="4044615"/>
            <a:ext cx="632222" cy="632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371747"/>
            <a:ext cx="632222" cy="6322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726467"/>
            <a:ext cx="576065" cy="5760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9" y="2348880"/>
            <a:ext cx="576065" cy="5760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05637"/>
            <a:ext cx="547300" cy="547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83" y="4168150"/>
            <a:ext cx="669830" cy="6698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8" y="3784761"/>
            <a:ext cx="586986" cy="5869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69" y="3429000"/>
            <a:ext cx="704767" cy="7047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3109366"/>
            <a:ext cx="589760" cy="5897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564904"/>
            <a:ext cx="692857" cy="692857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3131840" y="2204864"/>
            <a:ext cx="2880320" cy="27587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e-Procurement</a:t>
            </a:r>
            <a:endParaRPr lang="es-CL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1844824"/>
            <a:ext cx="1896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/>
              <a:t>Instituciones</a:t>
            </a:r>
          </a:p>
          <a:p>
            <a:pPr algn="ctr"/>
            <a:r>
              <a:rPr lang="es-CL" b="1" dirty="0" smtClean="0"/>
              <a:t>Públicas</a:t>
            </a:r>
            <a:endParaRPr lang="es-CL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08461" y="1844824"/>
            <a:ext cx="138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Proveedores</a:t>
            </a:r>
            <a:endParaRPr lang="es-CL" b="1" dirty="0"/>
          </a:p>
        </p:txBody>
      </p:sp>
      <p:sp>
        <p:nvSpPr>
          <p:cNvPr id="22" name="Left Arrow 21"/>
          <p:cNvSpPr/>
          <p:nvPr/>
        </p:nvSpPr>
        <p:spPr>
          <a:xfrm>
            <a:off x="2339752" y="2708920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Left Arrow 22"/>
          <p:cNvSpPr/>
          <p:nvPr/>
        </p:nvSpPr>
        <p:spPr>
          <a:xfrm>
            <a:off x="6012160" y="2708920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Left Arrow 23"/>
          <p:cNvSpPr/>
          <p:nvPr/>
        </p:nvSpPr>
        <p:spPr>
          <a:xfrm rot="10800000">
            <a:off x="2339752" y="3789041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Left Arrow 24"/>
          <p:cNvSpPr/>
          <p:nvPr/>
        </p:nvSpPr>
        <p:spPr>
          <a:xfrm rot="10800000">
            <a:off x="6012160" y="3789041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313"/>
            <a:ext cx="8748464" cy="500062"/>
          </a:xfrm>
        </p:spPr>
        <p:txBody>
          <a:bodyPr/>
          <a:lstStyle/>
          <a:p>
            <a:r>
              <a:rPr lang="es-CL" dirty="0" smtClean="0"/>
              <a:t>¿Qué es el </a:t>
            </a:r>
            <a:r>
              <a:rPr lang="es-CL" dirty="0" smtClean="0"/>
              <a:t>Sistema electrónico de compras públicas</a:t>
            </a:r>
            <a:r>
              <a:rPr lang="es-CL" dirty="0" smtClean="0"/>
              <a:t>?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sz="1800" dirty="0" smtClean="0"/>
              <a:t>Es el </a:t>
            </a:r>
            <a:r>
              <a:rPr lang="es-CL" sz="1800" dirty="0" smtClean="0"/>
              <a:t>mecanismo que permite al gobierno </a:t>
            </a:r>
            <a:r>
              <a:rPr lang="es-CL" sz="1800" b="1" dirty="0" smtClean="0"/>
              <a:t>publicar, procesar </a:t>
            </a:r>
            <a:r>
              <a:rPr lang="es-CL" sz="1800" b="1" dirty="0" smtClean="0"/>
              <a:t>y </a:t>
            </a:r>
            <a:r>
              <a:rPr lang="es-CL" sz="1800" b="1" dirty="0" smtClean="0"/>
              <a:t>optimizar compras </a:t>
            </a:r>
            <a:r>
              <a:rPr lang="es-CL" sz="1800" dirty="0" smtClean="0"/>
              <a:t>y licitaciones y a sus proveedores </a:t>
            </a:r>
            <a:r>
              <a:rPr lang="es-CL" sz="1800" b="1" dirty="0" smtClean="0"/>
              <a:t>vender bienes y servicios</a:t>
            </a:r>
            <a:r>
              <a:rPr lang="es-CL" sz="1800" dirty="0" smtClean="0"/>
              <a:t> a través de medios electrónicos.</a:t>
            </a:r>
          </a:p>
          <a:p>
            <a:pPr algn="just"/>
            <a:r>
              <a:rPr lang="es-CL" sz="1800" dirty="0" smtClean="0"/>
              <a:t>El mecanismo de </a:t>
            </a:r>
            <a:r>
              <a:rPr lang="es-CL" sz="1800" b="1" dirty="0" smtClean="0"/>
              <a:t>intercambio</a:t>
            </a:r>
            <a:r>
              <a:rPr lang="es-CL" sz="1800" dirty="0" smtClean="0"/>
              <a:t> puede darse a través de un </a:t>
            </a:r>
            <a:r>
              <a:rPr lang="es-CL" sz="1800" b="1" dirty="0" smtClean="0"/>
              <a:t>único portal</a:t>
            </a:r>
            <a:r>
              <a:rPr lang="es-CL" sz="1800" dirty="0" smtClean="0"/>
              <a:t> de servicios o bien a través de </a:t>
            </a:r>
            <a:r>
              <a:rPr lang="es-CL" sz="1800" b="1" dirty="0" smtClean="0"/>
              <a:t>variados portales</a:t>
            </a:r>
            <a:r>
              <a:rPr lang="es-CL" sz="1800" dirty="0" smtClean="0"/>
              <a:t> o medios electrónicos. </a:t>
            </a:r>
          </a:p>
          <a:p>
            <a:pPr algn="just"/>
            <a:r>
              <a:rPr lang="es-CL" sz="1800" dirty="0" smtClean="0"/>
              <a:t>En Latinoamérica existen </a:t>
            </a:r>
            <a:r>
              <a:rPr lang="es-CL" sz="1800" b="1" dirty="0" smtClean="0"/>
              <a:t>diversos niveles de avance </a:t>
            </a:r>
            <a:r>
              <a:rPr lang="es-CL" sz="1800" dirty="0" smtClean="0"/>
              <a:t>y desarrollo del e-GP, dependiendo de las realidades de cada país, por lo que más que ver quién tiene el mejor sistema, el foco debe ponerse en las estrategias y modelos de negocio de cada uno de los países, teniendo en cuenta el marco legal existente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6237312"/>
            <a:ext cx="8064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dirty="0" smtClean="0"/>
              <a:t>E-</a:t>
            </a:r>
            <a:r>
              <a:rPr lang="es-CL" sz="800" dirty="0" err="1" smtClean="0"/>
              <a:t>Government</a:t>
            </a:r>
            <a:r>
              <a:rPr lang="es-CL" sz="800" dirty="0" smtClean="0"/>
              <a:t> Procurement (E-GP): Solución de Eficiencia y Transparencia” – Javier Carranza</a:t>
            </a:r>
            <a:endParaRPr lang="es-CL" sz="8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313"/>
            <a:ext cx="8748464" cy="500062"/>
          </a:xfrm>
        </p:spPr>
        <p:txBody>
          <a:bodyPr/>
          <a:lstStyle/>
          <a:p>
            <a:r>
              <a:rPr lang="es-CL" dirty="0" smtClean="0"/>
              <a:t>Beneficios del </a:t>
            </a:r>
            <a:r>
              <a:rPr lang="es-CL" dirty="0" smtClean="0"/>
              <a:t>Sistema electrónico de Compras Públicas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1800" dirty="0" smtClean="0"/>
              <a:t>Objetivos de eficiencia</a:t>
            </a:r>
          </a:p>
          <a:p>
            <a:pPr lvl="1" algn="just"/>
            <a:r>
              <a:rPr lang="es-CL" sz="1600" dirty="0" smtClean="0"/>
              <a:t>Estandarización de proceso de contratación</a:t>
            </a:r>
          </a:p>
          <a:p>
            <a:pPr lvl="1" algn="just"/>
            <a:r>
              <a:rPr lang="es-CL" sz="1600" dirty="0" smtClean="0"/>
              <a:t>Reducir </a:t>
            </a:r>
            <a:r>
              <a:rPr lang="es-CL" sz="1600" dirty="0"/>
              <a:t>costos en el manejo del gasto </a:t>
            </a:r>
            <a:r>
              <a:rPr lang="es-CL" sz="1600" dirty="0" smtClean="0"/>
              <a:t>público</a:t>
            </a:r>
            <a:endParaRPr lang="es-CL" sz="1600" dirty="0"/>
          </a:p>
          <a:p>
            <a:pPr lvl="1" algn="just"/>
            <a:r>
              <a:rPr lang="es-CL" sz="1600" dirty="0"/>
              <a:t>Promover el desarrollo regional y local; </a:t>
            </a:r>
            <a:r>
              <a:rPr lang="es-CL" sz="1600" dirty="0" smtClean="0"/>
              <a:t>asegurando </a:t>
            </a:r>
            <a:r>
              <a:rPr lang="es-CL" sz="1600" dirty="0"/>
              <a:t>la competencia en los mercados de </a:t>
            </a:r>
            <a:r>
              <a:rPr lang="es-CL" sz="1600" dirty="0" smtClean="0"/>
              <a:t>bienes </a:t>
            </a:r>
            <a:r>
              <a:rPr lang="es-CL" sz="1600" dirty="0"/>
              <a:t>demandados por el sector público, </a:t>
            </a:r>
            <a:r>
              <a:rPr lang="es-CL" sz="1600" dirty="0" smtClean="0"/>
              <a:t>introduciendo </a:t>
            </a:r>
            <a:r>
              <a:rPr lang="es-CL" sz="1600" dirty="0"/>
              <a:t>adecuados incentivos a la </a:t>
            </a:r>
            <a:r>
              <a:rPr lang="es-CL" sz="1600" dirty="0" smtClean="0"/>
              <a:t>participación </a:t>
            </a:r>
            <a:r>
              <a:rPr lang="es-CL" sz="1600" dirty="0"/>
              <a:t>de la comunidad, especialmente a </a:t>
            </a:r>
            <a:r>
              <a:rPr lang="es-CL" sz="1600" dirty="0" smtClean="0"/>
              <a:t>las </a:t>
            </a:r>
            <a:r>
              <a:rPr lang="es-CL" sz="1600" dirty="0"/>
              <a:t>Pymes.</a:t>
            </a:r>
            <a:endParaRPr lang="es-CL" sz="1600" dirty="0" smtClean="0"/>
          </a:p>
          <a:p>
            <a:pPr lvl="1" algn="just"/>
            <a:endParaRPr lang="es-CL" sz="1600" dirty="0" smtClean="0"/>
          </a:p>
          <a:p>
            <a:pPr algn="just"/>
            <a:r>
              <a:rPr lang="es-CL" sz="1800" dirty="0" smtClean="0"/>
              <a:t>Objetivos de transparencia</a:t>
            </a:r>
          </a:p>
          <a:p>
            <a:pPr lvl="1" algn="just"/>
            <a:r>
              <a:rPr lang="es-CL" sz="1600" dirty="0" smtClean="0"/>
              <a:t>Acceso a la información de  manera oportuna</a:t>
            </a:r>
          </a:p>
          <a:p>
            <a:pPr lvl="1" algn="just"/>
            <a:r>
              <a:rPr lang="es-CL" sz="1600" dirty="0"/>
              <a:t>Aumentar el grado de transparencia en los </a:t>
            </a:r>
            <a:r>
              <a:rPr lang="es-CL" sz="1600" dirty="0" smtClean="0"/>
              <a:t>procesos </a:t>
            </a:r>
            <a:r>
              <a:rPr lang="es-CL" sz="1600" dirty="0"/>
              <a:t>de compras y licitaciones públicas, </a:t>
            </a:r>
            <a:r>
              <a:rPr lang="es-CL" sz="1600" dirty="0" smtClean="0"/>
              <a:t>mejorando </a:t>
            </a:r>
            <a:r>
              <a:rPr lang="es-CL" sz="1600" dirty="0"/>
              <a:t>la gobernabilidad de los actos de </a:t>
            </a:r>
            <a:r>
              <a:rPr lang="es-CL" sz="1600" dirty="0" smtClean="0"/>
              <a:t>públicos</a:t>
            </a:r>
            <a:r>
              <a:rPr lang="es-CL" sz="1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Las TIC como herramientas de modernización de las compras públicas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AutoShape 2"/>
          <p:cNvSpPr>
            <a:spLocks noChangeArrowheads="1"/>
          </p:cNvSpPr>
          <p:nvPr/>
        </p:nvSpPr>
        <p:spPr bwMode="auto">
          <a:xfrm>
            <a:off x="5651500" y="2492375"/>
            <a:ext cx="931863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RECEPCION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3" name="AutoShape 3"/>
          <p:cNvSpPr>
            <a:spLocks noChangeArrowheads="1"/>
          </p:cNvSpPr>
          <p:nvPr/>
        </p:nvSpPr>
        <p:spPr bwMode="auto">
          <a:xfrm>
            <a:off x="0" y="1268413"/>
            <a:ext cx="1284288" cy="368300"/>
          </a:xfrm>
          <a:prstGeom prst="roundRect">
            <a:avLst>
              <a:gd name="adj" fmla="val 1293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PLANIFICACIÓN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4" name="AutoShape 4"/>
          <p:cNvSpPr>
            <a:spLocks noChangeArrowheads="1"/>
          </p:cNvSpPr>
          <p:nvPr/>
        </p:nvSpPr>
        <p:spPr bwMode="auto">
          <a:xfrm>
            <a:off x="1979613" y="2492375"/>
            <a:ext cx="1235075" cy="368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PEDIDO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5" name="AutoShape 5"/>
          <p:cNvSpPr>
            <a:spLocks noChangeArrowheads="1"/>
          </p:cNvSpPr>
          <p:nvPr/>
        </p:nvSpPr>
        <p:spPr bwMode="auto">
          <a:xfrm>
            <a:off x="0" y="2492375"/>
            <a:ext cx="1282700" cy="368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LICITACIÓN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6" name="AutoShape 6"/>
          <p:cNvSpPr>
            <a:spLocks noChangeArrowheads="1"/>
          </p:cNvSpPr>
          <p:nvPr/>
        </p:nvSpPr>
        <p:spPr bwMode="auto">
          <a:xfrm>
            <a:off x="609600" y="2784475"/>
            <a:ext cx="830263" cy="304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COTIZACIÓN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7" name="AutoShape 7"/>
          <p:cNvSpPr>
            <a:spLocks noChangeArrowheads="1"/>
          </p:cNvSpPr>
          <p:nvPr/>
        </p:nvSpPr>
        <p:spPr bwMode="auto">
          <a:xfrm>
            <a:off x="2041228" y="1341438"/>
            <a:ext cx="1090612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kumimoji="1" lang="es-ES" sz="500" b="1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REQUERIMIENTO </a:t>
            </a:r>
          </a:p>
          <a:p>
            <a:pPr algn="ctr"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USUARIO</a:t>
            </a:r>
          </a:p>
          <a:p>
            <a:pPr algn="ctr">
              <a:lnSpc>
                <a:spcPct val="90000"/>
              </a:lnSpc>
              <a:defRPr/>
            </a:pPr>
            <a:endParaRPr kumimoji="1" lang="es-ES_tradnl" sz="5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8" name="AutoShape 8"/>
          <p:cNvSpPr>
            <a:spLocks noChangeArrowheads="1"/>
          </p:cNvSpPr>
          <p:nvPr/>
        </p:nvSpPr>
        <p:spPr bwMode="auto">
          <a:xfrm>
            <a:off x="4067175" y="2492375"/>
            <a:ext cx="911225" cy="390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SEGUIMIENTO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49" name="AutoShape 9"/>
          <p:cNvSpPr>
            <a:spLocks noChangeArrowheads="1"/>
          </p:cNvSpPr>
          <p:nvPr/>
        </p:nvSpPr>
        <p:spPr bwMode="auto">
          <a:xfrm>
            <a:off x="7092950" y="2565400"/>
            <a:ext cx="630238" cy="3365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FACTURA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50" name="AutoShape 10"/>
          <p:cNvSpPr>
            <a:spLocks noChangeArrowheads="1"/>
          </p:cNvSpPr>
          <p:nvPr/>
        </p:nvSpPr>
        <p:spPr bwMode="auto">
          <a:xfrm>
            <a:off x="8243888" y="2565400"/>
            <a:ext cx="620712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s-ES" sz="1000" b="1">
                <a:solidFill>
                  <a:schemeClr val="accent1">
                    <a:lumMod val="75000"/>
                  </a:schemeClr>
                </a:solidFill>
              </a:rPr>
              <a:t>PAGO</a:t>
            </a:r>
            <a:endParaRPr kumimoji="1" lang="es-ES_tradnl" sz="1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51" name="Freeform 11"/>
          <p:cNvSpPr>
            <a:spLocks/>
          </p:cNvSpPr>
          <p:nvPr/>
        </p:nvSpPr>
        <p:spPr bwMode="auto">
          <a:xfrm flipH="1">
            <a:off x="0" y="620713"/>
            <a:ext cx="1401763" cy="304800"/>
          </a:xfrm>
          <a:custGeom>
            <a:avLst/>
            <a:gdLst/>
            <a:ahLst/>
            <a:cxnLst>
              <a:cxn ang="0">
                <a:pos x="0" y="379"/>
              </a:cxn>
              <a:cxn ang="0">
                <a:pos x="0" y="461"/>
              </a:cxn>
              <a:cxn ang="0">
                <a:pos x="319" y="615"/>
              </a:cxn>
              <a:cxn ang="0">
                <a:pos x="638" y="461"/>
              </a:cxn>
              <a:cxn ang="0">
                <a:pos x="638" y="0"/>
              </a:cxn>
              <a:cxn ang="0">
                <a:pos x="556" y="0"/>
              </a:cxn>
            </a:cxnLst>
            <a:rect l="0" t="0" r="r" b="b"/>
            <a:pathLst>
              <a:path w="638" h="615">
                <a:moveTo>
                  <a:pt x="0" y="379"/>
                </a:moveTo>
                <a:lnTo>
                  <a:pt x="0" y="461"/>
                </a:lnTo>
                <a:lnTo>
                  <a:pt x="319" y="615"/>
                </a:lnTo>
                <a:lnTo>
                  <a:pt x="638" y="461"/>
                </a:lnTo>
                <a:lnTo>
                  <a:pt x="638" y="0"/>
                </a:lnTo>
                <a:lnTo>
                  <a:pt x="556" y="0"/>
                </a:lnTo>
              </a:path>
            </a:pathLst>
          </a:custGeom>
          <a:solidFill>
            <a:schemeClr val="bg1"/>
          </a:solidFill>
          <a:ln w="19050" cap="rnd" cmpd="sng">
            <a:solidFill>
              <a:srgbClr val="000066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/>
          <a:lstStyle/>
          <a:p>
            <a:pPr>
              <a:defRPr/>
            </a:pPr>
            <a:endParaRPr lang="es-CR" sz="14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44463" y="620713"/>
            <a:ext cx="1491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COMPRADOR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42875" y="4876800"/>
            <a:ext cx="8996363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0" y="5013325"/>
            <a:ext cx="1568450" cy="368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" sz="5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 dirty="0">
                <a:solidFill>
                  <a:schemeClr val="accent5">
                    <a:lumMod val="75000"/>
                  </a:schemeClr>
                </a:solidFill>
              </a:rPr>
              <a:t>Participar de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 dirty="0">
                <a:solidFill>
                  <a:schemeClr val="accent5">
                    <a:lumMod val="75000"/>
                  </a:schemeClr>
                </a:solidFill>
              </a:rPr>
              <a:t>LICITACIÓN/COTIZACIÓN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_tradnl" sz="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947743" y="5013325"/>
            <a:ext cx="936625" cy="3603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" sz="1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 dirty="0">
                <a:solidFill>
                  <a:schemeClr val="accent5">
                    <a:lumMod val="75000"/>
                  </a:schemeClr>
                </a:solidFill>
              </a:rPr>
              <a:t>FACTURA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 dirty="0">
                <a:solidFill>
                  <a:schemeClr val="accent5">
                    <a:lumMod val="75000"/>
                  </a:schemeClr>
                </a:solidFill>
              </a:rPr>
              <a:t>ELECTRÓNICA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_tradnl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8243888" y="5013325"/>
            <a:ext cx="601662" cy="355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" sz="500" b="1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AVISO DE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PAGO</a:t>
            </a:r>
            <a:endParaRPr kumimoji="1" lang="es-ES_tradnl" sz="5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268538" y="5013325"/>
            <a:ext cx="1235075" cy="368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" sz="500" b="1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RECIBIR Y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 CONFIRMAR PEDIDO</a:t>
            </a:r>
            <a:endParaRPr kumimoji="1" lang="es-ES_tradnl" sz="5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924300" y="5013325"/>
            <a:ext cx="1235075" cy="368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INFORMACIÓN DE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 STATUS DEL PEDIDO</a:t>
            </a:r>
            <a:endParaRPr kumimoji="1" lang="es-ES_tradnl" sz="5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1692275" y="5518150"/>
            <a:ext cx="1008063" cy="3587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" sz="500" b="1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ADMINISTRAR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CATÁLOGO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_tradnl" sz="5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7235825" y="3284538"/>
            <a:ext cx="288925" cy="1441450"/>
          </a:xfrm>
          <a:prstGeom prst="upDownArrow">
            <a:avLst>
              <a:gd name="adj1" fmla="val 50000"/>
              <a:gd name="adj2" fmla="val 9978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CR" sz="1400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84213" y="3429000"/>
            <a:ext cx="222250" cy="1352550"/>
          </a:xfrm>
          <a:prstGeom prst="upDownArrow">
            <a:avLst>
              <a:gd name="adj1" fmla="val 50000"/>
              <a:gd name="adj2" fmla="val 121714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CR" sz="1400"/>
          </a:p>
        </p:txBody>
      </p:sp>
      <p:sp>
        <p:nvSpPr>
          <p:cNvPr id="163862" name="Freeform 22"/>
          <p:cNvSpPr>
            <a:spLocks/>
          </p:cNvSpPr>
          <p:nvPr/>
        </p:nvSpPr>
        <p:spPr bwMode="auto">
          <a:xfrm rot="10800000" flipH="1">
            <a:off x="0" y="6165304"/>
            <a:ext cx="1400175" cy="304800"/>
          </a:xfrm>
          <a:custGeom>
            <a:avLst/>
            <a:gdLst/>
            <a:ahLst/>
            <a:cxnLst>
              <a:cxn ang="0">
                <a:pos x="0" y="379"/>
              </a:cxn>
              <a:cxn ang="0">
                <a:pos x="0" y="461"/>
              </a:cxn>
              <a:cxn ang="0">
                <a:pos x="319" y="615"/>
              </a:cxn>
              <a:cxn ang="0">
                <a:pos x="638" y="461"/>
              </a:cxn>
              <a:cxn ang="0">
                <a:pos x="638" y="0"/>
              </a:cxn>
              <a:cxn ang="0">
                <a:pos x="556" y="0"/>
              </a:cxn>
            </a:cxnLst>
            <a:rect l="0" t="0" r="r" b="b"/>
            <a:pathLst>
              <a:path w="638" h="615">
                <a:moveTo>
                  <a:pt x="0" y="379"/>
                </a:moveTo>
                <a:lnTo>
                  <a:pt x="0" y="461"/>
                </a:lnTo>
                <a:lnTo>
                  <a:pt x="319" y="615"/>
                </a:lnTo>
                <a:lnTo>
                  <a:pt x="638" y="461"/>
                </a:lnTo>
                <a:lnTo>
                  <a:pt x="638" y="0"/>
                </a:lnTo>
                <a:lnTo>
                  <a:pt x="556" y="0"/>
                </a:lnTo>
              </a:path>
            </a:pathLst>
          </a:custGeom>
          <a:solidFill>
            <a:schemeClr val="bg1"/>
          </a:solidFill>
          <a:ln w="19050" cap="rnd" cmpd="sng">
            <a:solidFill>
              <a:srgbClr val="000066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/>
          <a:lstStyle/>
          <a:p>
            <a:pPr>
              <a:defRPr/>
            </a:pPr>
            <a:endParaRPr lang="es-CR" sz="140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 flipH="1">
            <a:off x="-36512" y="6220544"/>
            <a:ext cx="16882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PROVEEDORES</a:t>
            </a: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5651500" y="5013325"/>
            <a:ext cx="720725" cy="3587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es-ES" sz="500" b="1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kumimoji="1" lang="es-ES" sz="1000" b="1">
                <a:solidFill>
                  <a:schemeClr val="accent5">
                    <a:lumMod val="75000"/>
                  </a:schemeClr>
                </a:solidFill>
              </a:rPr>
              <a:t>DESPACHO</a:t>
            </a:r>
            <a:endParaRPr kumimoji="1" lang="es-ES_tradnl" sz="5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0" y="3213100"/>
            <a:ext cx="8996363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>
            <a:off x="2484438" y="3357563"/>
            <a:ext cx="215900" cy="1439862"/>
          </a:xfrm>
          <a:prstGeom prst="upDownArrow">
            <a:avLst>
              <a:gd name="adj1" fmla="val 50000"/>
              <a:gd name="adj2" fmla="val 13338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CR" sz="1400"/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4356100" y="3357563"/>
            <a:ext cx="215900" cy="1439862"/>
          </a:xfrm>
          <a:prstGeom prst="upDownArrow">
            <a:avLst>
              <a:gd name="adj1" fmla="val 50000"/>
              <a:gd name="adj2" fmla="val 13338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CR" sz="1400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5867400" y="3284538"/>
            <a:ext cx="288925" cy="1495425"/>
          </a:xfrm>
          <a:prstGeom prst="upDownArrow">
            <a:avLst>
              <a:gd name="adj1" fmla="val 50000"/>
              <a:gd name="adj2" fmla="val 103516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CR" sz="1400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8388350" y="3284538"/>
            <a:ext cx="215900" cy="1439862"/>
          </a:xfrm>
          <a:prstGeom prst="upDownArrow">
            <a:avLst>
              <a:gd name="adj1" fmla="val 50000"/>
              <a:gd name="adj2" fmla="val 13338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CR" sz="1400"/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1835150" y="3860800"/>
            <a:ext cx="360363" cy="35877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 sz="1400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1979613" y="40767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2051050" y="2852738"/>
            <a:ext cx="144463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763713" y="3933825"/>
            <a:ext cx="514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900"/>
              <a:t>e-CAT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0" y="287884"/>
            <a:ext cx="88392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srgbClr val="595959"/>
                </a:solidFill>
                <a:latin typeface="Century Gothic" pitchFamily="34" charset="0"/>
                <a:ea typeface="Arial" pitchFamily="-110" charset="0"/>
                <a:cs typeface="+mj-cs"/>
              </a:rPr>
              <a:t>Visión: Un ciclo digital de negocio compradores y vendedores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2411760" y="3716338"/>
            <a:ext cx="5182509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1" lang="es-ES_tradnl" sz="1400" b="1" dirty="0"/>
              <a:t>Relaciones en un proceso electrónico de negocios</a:t>
            </a:r>
          </a:p>
        </p:txBody>
      </p:sp>
      <p:cxnSp>
        <p:nvCxnSpPr>
          <p:cNvPr id="8228" name="AutoShape 36"/>
          <p:cNvCxnSpPr>
            <a:cxnSpLocks noChangeShapeType="1"/>
          </p:cNvCxnSpPr>
          <p:nvPr/>
        </p:nvCxnSpPr>
        <p:spPr bwMode="auto">
          <a:xfrm>
            <a:off x="684213" y="1700213"/>
            <a:ext cx="0" cy="7921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29" name="AutoShape 37"/>
          <p:cNvCxnSpPr>
            <a:cxnSpLocks noChangeShapeType="1"/>
            <a:stCxn id="163847" idx="2"/>
            <a:endCxn id="163845" idx="0"/>
          </p:cNvCxnSpPr>
          <p:nvPr/>
        </p:nvCxnSpPr>
        <p:spPr bwMode="auto">
          <a:xfrm rot="5400000">
            <a:off x="1203574" y="1109414"/>
            <a:ext cx="820737" cy="1945184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0" name="AutoShape 38"/>
          <p:cNvCxnSpPr>
            <a:cxnSpLocks noChangeShapeType="1"/>
            <a:stCxn id="163845" idx="3"/>
            <a:endCxn id="163844" idx="1"/>
          </p:cNvCxnSpPr>
          <p:nvPr/>
        </p:nvCxnSpPr>
        <p:spPr bwMode="auto">
          <a:xfrm>
            <a:off x="1282700" y="2676525"/>
            <a:ext cx="696913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1" name="AutoShape 39"/>
          <p:cNvCxnSpPr>
            <a:cxnSpLocks noChangeShapeType="1"/>
            <a:stCxn id="163844" idx="3"/>
            <a:endCxn id="163848" idx="1"/>
          </p:cNvCxnSpPr>
          <p:nvPr/>
        </p:nvCxnSpPr>
        <p:spPr bwMode="auto">
          <a:xfrm>
            <a:off x="3214688" y="2676525"/>
            <a:ext cx="852487" cy="111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2" name="AutoShape 40"/>
          <p:cNvCxnSpPr>
            <a:cxnSpLocks noChangeShapeType="1"/>
            <a:stCxn id="163848" idx="3"/>
            <a:endCxn id="163842" idx="1"/>
          </p:cNvCxnSpPr>
          <p:nvPr/>
        </p:nvCxnSpPr>
        <p:spPr bwMode="auto">
          <a:xfrm>
            <a:off x="4978400" y="2687638"/>
            <a:ext cx="673100" cy="206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3" name="AutoShape 41"/>
          <p:cNvCxnSpPr>
            <a:cxnSpLocks noChangeShapeType="1"/>
            <a:stCxn id="163842" idx="3"/>
          </p:cNvCxnSpPr>
          <p:nvPr/>
        </p:nvCxnSpPr>
        <p:spPr bwMode="auto">
          <a:xfrm>
            <a:off x="6583363" y="2708275"/>
            <a:ext cx="509587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4" name="AutoShape 42"/>
          <p:cNvCxnSpPr>
            <a:cxnSpLocks noChangeShapeType="1"/>
            <a:stCxn id="163849" idx="3"/>
            <a:endCxn id="163850" idx="1"/>
          </p:cNvCxnSpPr>
          <p:nvPr/>
        </p:nvCxnSpPr>
        <p:spPr bwMode="auto">
          <a:xfrm flipV="1">
            <a:off x="7723188" y="2728913"/>
            <a:ext cx="520700" cy="47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5" name="AutoShape 43"/>
          <p:cNvCxnSpPr>
            <a:cxnSpLocks noChangeShapeType="1"/>
            <a:stCxn id="8206" idx="3"/>
            <a:endCxn id="8209" idx="1"/>
          </p:cNvCxnSpPr>
          <p:nvPr/>
        </p:nvCxnSpPr>
        <p:spPr bwMode="auto">
          <a:xfrm>
            <a:off x="1568450" y="5197475"/>
            <a:ext cx="700088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6" name="AutoShape 44"/>
          <p:cNvCxnSpPr>
            <a:cxnSpLocks noChangeShapeType="1"/>
            <a:stCxn id="8209" idx="3"/>
            <a:endCxn id="8210" idx="1"/>
          </p:cNvCxnSpPr>
          <p:nvPr/>
        </p:nvCxnSpPr>
        <p:spPr bwMode="auto">
          <a:xfrm>
            <a:off x="3503613" y="5197475"/>
            <a:ext cx="420687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7" name="AutoShape 45"/>
          <p:cNvCxnSpPr>
            <a:cxnSpLocks noChangeShapeType="1"/>
            <a:stCxn id="8210" idx="3"/>
            <a:endCxn id="8216" idx="1"/>
          </p:cNvCxnSpPr>
          <p:nvPr/>
        </p:nvCxnSpPr>
        <p:spPr bwMode="auto">
          <a:xfrm flipV="1">
            <a:off x="5159375" y="5192713"/>
            <a:ext cx="492125" cy="47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8" name="AutoShape 46"/>
          <p:cNvCxnSpPr>
            <a:cxnSpLocks noChangeShapeType="1"/>
            <a:stCxn id="8216" idx="3"/>
            <a:endCxn id="8207" idx="1"/>
          </p:cNvCxnSpPr>
          <p:nvPr/>
        </p:nvCxnSpPr>
        <p:spPr bwMode="auto">
          <a:xfrm>
            <a:off x="6372225" y="5192713"/>
            <a:ext cx="575518" cy="79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39" name="AutoShape 47"/>
          <p:cNvCxnSpPr>
            <a:cxnSpLocks noChangeShapeType="1"/>
            <a:stCxn id="8207" idx="3"/>
            <a:endCxn id="8208" idx="1"/>
          </p:cNvCxnSpPr>
          <p:nvPr/>
        </p:nvCxnSpPr>
        <p:spPr bwMode="auto">
          <a:xfrm flipV="1">
            <a:off x="7884368" y="5191125"/>
            <a:ext cx="359520" cy="238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40" name="AutoShape 48"/>
          <p:cNvCxnSpPr>
            <a:cxnSpLocks noChangeShapeType="1"/>
            <a:stCxn id="163847" idx="2"/>
            <a:endCxn id="163844" idx="0"/>
          </p:cNvCxnSpPr>
          <p:nvPr/>
        </p:nvCxnSpPr>
        <p:spPr bwMode="auto">
          <a:xfrm>
            <a:off x="2586534" y="1671638"/>
            <a:ext cx="10617" cy="8207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242" name="Picture 50" descr="j03005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933825"/>
            <a:ext cx="722313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3" name="Picture 51" descr="j02237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5445125"/>
            <a:ext cx="6492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4" name="Picture 52" descr="j02347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1590" y="836613"/>
            <a:ext cx="503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5" name="Picture 53" descr="j023474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1903413"/>
            <a:ext cx="6175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Picture 54" descr="j023475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916113"/>
            <a:ext cx="4683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8" name="Picture 56" descr="liy2gyb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5516563"/>
            <a:ext cx="7191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9" name="Picture 5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0113" y="5445125"/>
            <a:ext cx="7223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7697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5408</TotalTime>
  <Words>1766</Words>
  <Application>Microsoft Office PowerPoint</Application>
  <PresentationFormat>On-screen Show (4:3)</PresentationFormat>
  <Paragraphs>306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Diseño predeterminado</vt:lpstr>
      <vt:lpstr>Las TIC como herramientas de modernización de las compras públicas</vt:lpstr>
      <vt:lpstr>Sistema de Información vs. Informático </vt:lpstr>
      <vt:lpstr>El mundo de las TICs - Tecnologías de la Información y Comunicaciones</vt:lpstr>
      <vt:lpstr>Gestión Estratégica de las TICs</vt:lpstr>
      <vt:lpstr>Ámbitos del análisis estratégico</vt:lpstr>
      <vt:lpstr>¿Qué es un sistema electrónico de compras públicas?</vt:lpstr>
      <vt:lpstr>¿Qué es el Sistema electrónico de compras públicas?</vt:lpstr>
      <vt:lpstr>Beneficios del Sistema electrónico de Compras Públicas</vt:lpstr>
      <vt:lpstr>PowerPoint Presentation</vt:lpstr>
      <vt:lpstr>Etapas de un sistema de Compras Públicas</vt:lpstr>
      <vt:lpstr>Funcionalidades típicas de un sistema de compras públicas</vt:lpstr>
      <vt:lpstr>Adquisición de Software</vt:lpstr>
      <vt:lpstr>Adquisición de Software</vt:lpstr>
      <vt:lpstr>Adquisición de Software</vt:lpstr>
      <vt:lpstr>Adquisición de Software</vt:lpstr>
      <vt:lpstr>Implementar una herramienta de e-GP</vt:lpstr>
      <vt:lpstr>Desarrollo iterativo incremental</vt:lpstr>
      <vt:lpstr>¿Por qué fracasan los proyectos TIC?</vt:lpstr>
      <vt:lpstr>Factores críticos de éxito</vt:lpstr>
      <vt:lpstr>Las TIC como herramientas de modernización de las compras públicas</vt:lpstr>
    </vt:vector>
  </TitlesOfParts>
  <Company>Holos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Susel</dc:creator>
  <cp:lastModifiedBy>Alejandro Susel</cp:lastModifiedBy>
  <cp:revision>58</cp:revision>
  <dcterms:created xsi:type="dcterms:W3CDTF">2011-06-25T23:25:49Z</dcterms:created>
  <dcterms:modified xsi:type="dcterms:W3CDTF">2011-10-18T15:24:52Z</dcterms:modified>
</cp:coreProperties>
</file>